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94" r:id="rId2"/>
    <p:sldId id="295" r:id="rId3"/>
    <p:sldId id="296" r:id="rId4"/>
    <p:sldId id="260" r:id="rId5"/>
    <p:sldId id="262" r:id="rId6"/>
    <p:sldId id="261" r:id="rId7"/>
    <p:sldId id="263" r:id="rId8"/>
    <p:sldId id="264" r:id="rId9"/>
    <p:sldId id="265" r:id="rId10"/>
    <p:sldId id="266" r:id="rId11"/>
    <p:sldId id="303" r:id="rId12"/>
    <p:sldId id="304" r:id="rId13"/>
    <p:sldId id="288" r:id="rId14"/>
    <p:sldId id="305" r:id="rId15"/>
    <p:sldId id="306" r:id="rId16"/>
    <p:sldId id="307" r:id="rId17"/>
    <p:sldId id="308" r:id="rId18"/>
    <p:sldId id="309" r:id="rId19"/>
    <p:sldId id="310" r:id="rId20"/>
    <p:sldId id="298" r:id="rId21"/>
    <p:sldId id="297" r:id="rId22"/>
    <p:sldId id="302" r:id="rId23"/>
    <p:sldId id="293"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Open Sans"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8" roundtripDataSignature="AMtx7mgCU8X8PZxMf1tjS5nJlyzthQc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649" autoAdjust="0"/>
  </p:normalViewPr>
  <p:slideViewPr>
    <p:cSldViewPr snapToGrid="0">
      <p:cViewPr varScale="1">
        <p:scale>
          <a:sx n="54" d="100"/>
          <a:sy n="54" d="100"/>
        </p:scale>
        <p:origin x="11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EE3C0E-0F47-0C4B-92D7-4B8114B2F75F}" type="slidenum">
              <a:rPr lang="en-US" smtClean="0"/>
              <a:t>2</a:t>
            </a:fld>
            <a:endParaRPr lang="en-US"/>
          </a:p>
        </p:txBody>
      </p:sp>
    </p:spTree>
    <p:extLst>
      <p:ext uri="{BB962C8B-B14F-4D97-AF65-F5344CB8AC3E}">
        <p14:creationId xmlns:p14="http://schemas.microsoft.com/office/powerpoint/2010/main" val="9122591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traditional progestin-only pill is known as the mini-pill. It contains 350 mcg of norethindrone that must be taken at the same time daily. This method is very sensitive to timing. If a pill is taken more than 3 hr late, a backup method for 48 hr</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There are no hormone-free days</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For progestin-only pills, ovulation is only suppressed in about 50% percent of cycles so it primarily works by thickening of cervical mucus, which inhibits sperm penetration.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Progestin-only contraception is associated with more unscheduled (breakthrough) bleeding.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For many years, this has been the only option on the market</a:t>
            </a:r>
            <a:endParaRPr/>
          </a:p>
          <a:p>
            <a:pPr marL="0" lvl="0" indent="0" algn="l" rtl="0">
              <a:spcBef>
                <a:spcPts val="0"/>
              </a:spcBef>
              <a:spcAft>
                <a:spcPts val="0"/>
              </a:spcAft>
              <a:buNone/>
            </a:pPr>
            <a:endParaRPr/>
          </a:p>
        </p:txBody>
      </p:sp>
      <p:sp>
        <p:nvSpPr>
          <p:cNvPr id="340" name="Google Shape;34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-Developed by the Population Council, a global non-profit research organization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¼ inches in diameter, flexible and non-biodegradable ring, </a:t>
            </a:r>
            <a:r>
              <a:rPr lang="en-US" sz="1200" b="0" kern="0" dirty="0">
                <a:solidFill>
                  <a:schemeClr val="tx1"/>
                </a:solidFill>
                <a:effectLst/>
                <a:latin typeface="+mn-lt"/>
                <a:ea typeface="+mn-ea"/>
                <a:cs typeface="+mn-cs"/>
              </a:rPr>
              <a:t>m</a:t>
            </a:r>
            <a:r>
              <a:rPr lang="en-US" sz="1200" b="0" kern="0" dirty="0">
                <a:solidFill>
                  <a:schemeClr val="tx1"/>
                </a:solidFill>
                <a:latin typeface="+mn-lt"/>
              </a:rPr>
              <a:t>ade</a:t>
            </a:r>
            <a:r>
              <a:rPr lang="en-US" sz="1200" b="0" kern="0" baseline="0" dirty="0">
                <a:solidFill>
                  <a:schemeClr val="tx1"/>
                </a:solidFill>
                <a:latin typeface="+mn-lt"/>
              </a:rPr>
              <a:t> of silicon (no latex)</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vaginal system is</a:t>
            </a:r>
            <a:r>
              <a:rPr lang="en-US" sz="1200" kern="1200" baseline="0" dirty="0">
                <a:solidFill>
                  <a:schemeClr val="tx1"/>
                </a:solidFill>
                <a:effectLst/>
                <a:latin typeface="+mn-lt"/>
                <a:ea typeface="+mn-ea"/>
                <a:cs typeface="+mn-cs"/>
              </a:rPr>
              <a:t> a combined hormonal contraceptive, so has the</a:t>
            </a:r>
          </a:p>
          <a:p>
            <a:pPr lvl="1"/>
            <a:r>
              <a:rPr lang="en-US" sz="1200" kern="1200" dirty="0">
                <a:solidFill>
                  <a:schemeClr val="tx1"/>
                </a:solidFill>
                <a:effectLst/>
                <a:latin typeface="+mn-lt"/>
                <a:ea typeface="+mn-ea"/>
                <a:cs typeface="+mn-cs"/>
              </a:rPr>
              <a:t>Same restrictions: women over 35 who smoke; high risk of VTE; etc. (full list on</a:t>
            </a:r>
            <a:r>
              <a:rPr lang="en-US" sz="1200" kern="1200" baseline="0" dirty="0">
                <a:solidFill>
                  <a:schemeClr val="tx1"/>
                </a:solidFill>
                <a:effectLst/>
                <a:latin typeface="+mn-lt"/>
                <a:ea typeface="+mn-ea"/>
                <a:cs typeface="+mn-cs"/>
              </a:rPr>
              <a:t> prior slide)</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Same side effects:  headache/migraine, nausea/vomiting, yeast infections, abdominal pain, dysmenorrhea (painful menstruation), breast tenderness, irregular bleeding, diarrhea and genital itching.</a:t>
            </a:r>
          </a:p>
          <a:p>
            <a:pPr lvl="1"/>
            <a:r>
              <a:rPr lang="en-US" sz="1200" kern="1200" dirty="0">
                <a:solidFill>
                  <a:schemeClr val="tx1"/>
                </a:solidFill>
                <a:effectLst/>
                <a:latin typeface="+mn-lt"/>
                <a:ea typeface="+mn-ea"/>
                <a:cs typeface="+mn-cs"/>
              </a:rPr>
              <a:t>Same mechanism of action: preventing ovulation</a:t>
            </a:r>
          </a:p>
        </p:txBody>
      </p:sp>
      <p:sp>
        <p:nvSpPr>
          <p:cNvPr id="4" name="Slide Number Placeholder 3"/>
          <p:cNvSpPr>
            <a:spLocks noGrp="1"/>
          </p:cNvSpPr>
          <p:nvPr>
            <p:ph type="sldNum" sz="quarter" idx="10"/>
          </p:nvPr>
        </p:nvSpPr>
        <p:spPr/>
        <p:txBody>
          <a:bodyPr/>
          <a:lstStyle/>
          <a:p>
            <a:fld id="{D4A9A86E-087E-4924-85E2-105D7DCE6583}" type="slidenum">
              <a:rPr lang="en-US" smtClean="0"/>
              <a:pPr/>
              <a:t>15</a:t>
            </a:fld>
            <a:endParaRPr lang="en-US"/>
          </a:p>
        </p:txBody>
      </p:sp>
    </p:spTree>
    <p:extLst>
      <p:ext uri="{BB962C8B-B14F-4D97-AF65-F5344CB8AC3E}">
        <p14:creationId xmlns:p14="http://schemas.microsoft.com/office/powerpoint/2010/main" val="1710797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r>
              <a:rPr lang="en-US" altLang="en-US" sz="1100" dirty="0"/>
              <a:t>The amount</a:t>
            </a:r>
            <a:r>
              <a:rPr lang="en-US" altLang="en-US" sz="1100" baseline="0" dirty="0"/>
              <a:t> of </a:t>
            </a:r>
            <a:r>
              <a:rPr lang="en-US" altLang="en-US" sz="1100" baseline="0" dirty="0" err="1"/>
              <a:t>ethinyl</a:t>
            </a:r>
            <a:r>
              <a:rPr lang="en-US" altLang="en-US" sz="1100" baseline="0" dirty="0"/>
              <a:t> estradiol (EE) released by both the 1-year contraceptive vaginal ring and the existing monthly vaginal ring is comparable, and is considered a low dose of estrogen. In comparison, the </a:t>
            </a:r>
            <a:r>
              <a:rPr lang="en-US" sz="1200" kern="1200" dirty="0">
                <a:solidFill>
                  <a:schemeClr val="tx1"/>
                </a:solidFill>
                <a:effectLst/>
                <a:latin typeface="+mn-lt"/>
                <a:ea typeface="+mn-ea"/>
                <a:cs typeface="+mn-cs"/>
              </a:rPr>
              <a:t>amount of EE in an oral combined hormonal contraceptive is between 0.02mg – 0.035mg/day.</a:t>
            </a:r>
            <a:endParaRPr lang="en-US" altLang="en-US" sz="1100" dirty="0"/>
          </a:p>
          <a:p>
            <a:pPr marL="236538" indent="-236538"/>
            <a:r>
              <a:rPr lang="en-US" altLang="en-US" sz="1100" dirty="0" err="1"/>
              <a:t>Segesterone</a:t>
            </a:r>
            <a:r>
              <a:rPr lang="en-US" altLang="en-US" sz="1100" dirty="0"/>
              <a:t> acetate is a new </a:t>
            </a:r>
            <a:r>
              <a:rPr lang="en-US" sz="1200" kern="1200" dirty="0">
                <a:solidFill>
                  <a:schemeClr val="tx1"/>
                </a:solidFill>
                <a:effectLst/>
                <a:latin typeface="+mn-lt"/>
                <a:ea typeface="+mn-ea"/>
                <a:cs typeface="+mn-cs"/>
              </a:rPr>
              <a:t>synthetic progestin</a:t>
            </a:r>
            <a:r>
              <a:rPr lang="en-US" sz="1100" kern="1200" dirty="0">
                <a:solidFill>
                  <a:schemeClr val="tx1"/>
                </a:solidFill>
                <a:effectLst/>
                <a:latin typeface="+mn-lt"/>
                <a:ea typeface="+mn-ea"/>
                <a:cs typeface="+mn-cs"/>
              </a:rPr>
              <a:t>.</a:t>
            </a:r>
          </a:p>
          <a:p>
            <a:pPr lvl="2"/>
            <a:r>
              <a:rPr lang="en-US" sz="1200" kern="1200" dirty="0">
                <a:solidFill>
                  <a:schemeClr val="tx1"/>
                </a:solidFill>
                <a:effectLst/>
                <a:latin typeface="+mn-lt"/>
                <a:ea typeface="+mn-ea"/>
                <a:cs typeface="+mn-cs"/>
              </a:rPr>
              <a:t>This is a potent 19-nor-testosterone derivative that is not orally active but is effective as an implant, transdermal patch, and via absorption through the vaginal mucosa</a:t>
            </a:r>
          </a:p>
          <a:p>
            <a:pPr lvl="2"/>
            <a:r>
              <a:rPr lang="en-US" sz="1200" kern="1200" dirty="0" err="1">
                <a:solidFill>
                  <a:schemeClr val="tx1"/>
                </a:solidFill>
                <a:effectLst/>
                <a:latin typeface="+mn-lt"/>
                <a:ea typeface="+mn-ea"/>
                <a:cs typeface="+mn-cs"/>
              </a:rPr>
              <a:t>Segesterone</a:t>
            </a:r>
            <a:r>
              <a:rPr lang="en-US" sz="1200" kern="1200" dirty="0">
                <a:solidFill>
                  <a:schemeClr val="tx1"/>
                </a:solidFill>
                <a:effectLst/>
                <a:latin typeface="+mn-lt"/>
                <a:ea typeface="+mn-ea"/>
                <a:cs typeface="+mn-cs"/>
              </a:rPr>
              <a:t> acetate does not bind to androgen or estrogen receptors, so may avoid side effects related to androgenic </a:t>
            </a:r>
            <a:r>
              <a:rPr lang="en-US" sz="1200" kern="1200" dirty="0" err="1">
                <a:solidFill>
                  <a:schemeClr val="tx1"/>
                </a:solidFill>
                <a:effectLst/>
                <a:latin typeface="+mn-lt"/>
                <a:ea typeface="+mn-ea"/>
                <a:cs typeface="+mn-cs"/>
              </a:rPr>
              <a:t>progestins</a:t>
            </a:r>
            <a:r>
              <a:rPr lang="en-US" sz="1200" kern="1200" dirty="0">
                <a:solidFill>
                  <a:schemeClr val="tx1"/>
                </a:solidFill>
                <a:effectLst/>
                <a:latin typeface="+mn-lt"/>
                <a:ea typeface="+mn-ea"/>
                <a:cs typeface="+mn-cs"/>
              </a:rPr>
              <a:t> (such as acne)</a:t>
            </a:r>
          </a:p>
          <a:p>
            <a:pPr marL="236538" indent="-236538"/>
            <a:r>
              <a:rPr lang="en-US" altLang="en-US" sz="1100" dirty="0"/>
              <a:t>In comparison,</a:t>
            </a:r>
            <a:r>
              <a:rPr lang="en-US" altLang="en-US" sz="1100" baseline="0" dirty="0"/>
              <a:t> the existing contraceptive vaginal ring contains the synthetic progestin </a:t>
            </a:r>
            <a:r>
              <a:rPr lang="en-US" altLang="en-US" sz="1100" baseline="0" dirty="0" err="1"/>
              <a:t>etonogestrel</a:t>
            </a:r>
            <a:r>
              <a:rPr lang="en-US" altLang="en-US" sz="1100" baseline="0" dirty="0"/>
              <a:t>, which is the same progestin used in the implant. </a:t>
            </a:r>
            <a:r>
              <a:rPr lang="en-US" altLang="en-US" sz="1100" baseline="0" dirty="0" err="1"/>
              <a:t>Etonogestrel</a:t>
            </a:r>
            <a:r>
              <a:rPr lang="en-US" altLang="en-US" sz="1100" baseline="0" dirty="0"/>
              <a:t> is considered a “third generation” progestin.</a:t>
            </a:r>
          </a:p>
          <a:p>
            <a:pPr marL="236538" indent="-236538"/>
            <a:r>
              <a:rPr lang="en-US" altLang="en-US" sz="1100" baseline="0" dirty="0"/>
              <a:t>Because the new contraceptive ring may require fewer trips to the pharmacy and it is less likely a patient may run out of rings, it is thought that it will have a higher effectiveness than the monthly ring (quoted as 97.3% effective in the clinical trials leading to FDA approval). In contrast, typical use of the </a:t>
            </a:r>
            <a:r>
              <a:rPr lang="en-US" altLang="en-US" sz="1100" baseline="0" dirty="0" err="1"/>
              <a:t>NuvaRing</a:t>
            </a:r>
            <a:r>
              <a:rPr lang="en-US" altLang="en-US" sz="1100" baseline="0" dirty="0"/>
              <a:t> is quoted as 91%.</a:t>
            </a:r>
            <a:endParaRPr lang="en-US" altLang="en-US" sz="1100" dirty="0"/>
          </a:p>
        </p:txBody>
      </p:sp>
      <p:sp>
        <p:nvSpPr>
          <p:cNvPr id="54276" name="Slide Number Placeholder 3"/>
          <p:cNvSpPr>
            <a:spLocks noGrp="1"/>
          </p:cNvSpPr>
          <p:nvPr>
            <p:ph type="sldNum" sz="quarter" idx="4294967295"/>
          </p:nvPr>
        </p:nvSpPr>
        <p:spPr bwMode="auto">
          <a:xfrm>
            <a:off x="4060825" y="9048750"/>
            <a:ext cx="3106738"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9" tIns="47540" rIns="95079" bIns="4754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3DD913-C4AD-423B-94CE-96870D091AB8}" type="slidenum">
              <a:rPr lang="en-US" altLang="en-US">
                <a:solidFill>
                  <a:prstClr val="black"/>
                </a:solidFill>
              </a:rPr>
              <a:pPr/>
              <a:t>16</a:t>
            </a:fld>
            <a:endParaRPr lang="en-US" altLang="en-US">
              <a:solidFill>
                <a:prstClr val="black"/>
              </a:solidFill>
            </a:endParaRPr>
          </a:p>
        </p:txBody>
      </p:sp>
    </p:spTree>
    <p:extLst>
      <p:ext uri="{BB962C8B-B14F-4D97-AF65-F5344CB8AC3E}">
        <p14:creationId xmlns:p14="http://schemas.microsoft.com/office/powerpoint/2010/main" val="465709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6538" indent="-236538"/>
            <a:endParaRPr lang="en-US" altLang="en-US" sz="1100" dirty="0"/>
          </a:p>
        </p:txBody>
      </p:sp>
      <p:sp>
        <p:nvSpPr>
          <p:cNvPr id="54276" name="Slide Number Placeholder 3"/>
          <p:cNvSpPr>
            <a:spLocks noGrp="1"/>
          </p:cNvSpPr>
          <p:nvPr>
            <p:ph type="sldNum" sz="quarter" idx="4294967295"/>
          </p:nvPr>
        </p:nvSpPr>
        <p:spPr bwMode="auto">
          <a:xfrm>
            <a:off x="4060825" y="9048750"/>
            <a:ext cx="3106738"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079" tIns="47540" rIns="95079" bIns="47540"/>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93DD913-C4AD-423B-94CE-96870D091AB8}" type="slidenum">
              <a:rPr lang="en-US" altLang="en-US">
                <a:solidFill>
                  <a:prstClr val="black"/>
                </a:solidFill>
              </a:rPr>
              <a:pPr/>
              <a:t>17</a:t>
            </a:fld>
            <a:endParaRPr lang="en-US" altLang="en-US">
              <a:solidFill>
                <a:prstClr val="black"/>
              </a:solidFill>
            </a:endParaRPr>
          </a:p>
        </p:txBody>
      </p:sp>
    </p:spTree>
    <p:extLst>
      <p:ext uri="{BB962C8B-B14F-4D97-AF65-F5344CB8AC3E}">
        <p14:creationId xmlns:p14="http://schemas.microsoft.com/office/powerpoint/2010/main" val="1063308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mn-lt"/>
                <a:ea typeface="+mn-ea"/>
                <a:cs typeface="+mn-cs"/>
              </a:rPr>
              <a:t>What instructions do we give to patients?</a:t>
            </a:r>
            <a:endParaRPr lang="en-US" sz="1200" kern="1200" dirty="0">
              <a:solidFill>
                <a:schemeClr val="tx1"/>
              </a:solidFill>
              <a:effectLst/>
              <a:latin typeface="+mn-lt"/>
              <a:ea typeface="+mn-ea"/>
              <a:cs typeface="+mn-cs"/>
            </a:endParaRPr>
          </a:p>
          <a:p>
            <a:pPr marL="628650" lvl="1" indent="-171450">
              <a:buFont typeface="Arial" charset="0"/>
              <a:buChar char="•"/>
            </a:pPr>
            <a:r>
              <a:rPr lang="en-US" sz="1200" kern="1200" dirty="0">
                <a:solidFill>
                  <a:schemeClr val="tx1"/>
                </a:solidFill>
                <a:effectLst/>
                <a:latin typeface="+mn-lt"/>
                <a:ea typeface="+mn-ea"/>
                <a:cs typeface="+mn-cs"/>
              </a:rPr>
              <a:t>Place the ring in the vagina for three weeks (21 days)</a:t>
            </a:r>
          </a:p>
          <a:p>
            <a:pPr marL="628650" lvl="1" indent="-171450">
              <a:buFont typeface="Arial" charset="0"/>
              <a:buChar char="•"/>
            </a:pPr>
            <a:r>
              <a:rPr lang="en-US" sz="1200" kern="1200" dirty="0">
                <a:solidFill>
                  <a:schemeClr val="tx1"/>
                </a:solidFill>
                <a:effectLst/>
                <a:latin typeface="+mn-lt"/>
                <a:ea typeface="+mn-ea"/>
                <a:cs typeface="+mn-cs"/>
              </a:rPr>
              <a:t>Then, keep the ring out of the vagina for 1 week (7 days); this is when you will experience bleeding.</a:t>
            </a:r>
          </a:p>
          <a:p>
            <a:pPr marL="628650" lvl="1" indent="-171450">
              <a:buFont typeface="Arial" charset="0"/>
              <a:buChar char="•"/>
            </a:pPr>
            <a:r>
              <a:rPr lang="en-US" sz="1200" kern="1200" dirty="0">
                <a:solidFill>
                  <a:schemeClr val="tx1"/>
                </a:solidFill>
                <a:effectLst/>
                <a:latin typeface="+mn-lt"/>
                <a:ea typeface="+mn-ea"/>
                <a:cs typeface="+mn-cs"/>
              </a:rPr>
              <a:t>Put the ring in and take it out on the same day of the week at about the same time (such as Monday morning at 8am).</a:t>
            </a:r>
          </a:p>
          <a:p>
            <a:pPr marL="628650" lvl="1" indent="-171450">
              <a:buFont typeface="Arial" charset="0"/>
              <a:buChar char="•"/>
            </a:pPr>
            <a:r>
              <a:rPr lang="en-US" sz="1200" kern="1200" dirty="0">
                <a:solidFill>
                  <a:schemeClr val="tx1"/>
                </a:solidFill>
                <a:effectLst/>
                <a:latin typeface="+mn-lt"/>
                <a:ea typeface="+mn-ea"/>
                <a:cs typeface="+mn-cs"/>
              </a:rPr>
              <a:t>This schedule is repeated every four weeks for one year (thirteen 28-day menstrual cycles). Then, you will need a new ring.</a:t>
            </a:r>
          </a:p>
          <a:p>
            <a:pPr marL="628650" lvl="1" indent="-171450">
              <a:buFont typeface="Arial" charset="0"/>
              <a:buChar char="•"/>
            </a:pPr>
            <a:r>
              <a:rPr lang="en-US" sz="1200" kern="1200">
                <a:solidFill>
                  <a:schemeClr val="tx1"/>
                </a:solidFill>
                <a:effectLst/>
                <a:latin typeface="+mn-lt"/>
                <a:ea typeface="+mn-ea"/>
                <a:cs typeface="+mn-cs"/>
              </a:rPr>
              <a:t>In a 28-day cycle, a deviation that involves the device being out of the vagina for more than 7 days will increase pregnancy risk and back-up contraception is recommended in these instances.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18</a:t>
            </a:fld>
            <a:endParaRPr lang="en-US"/>
          </a:p>
        </p:txBody>
      </p:sp>
    </p:spTree>
    <p:extLst>
      <p:ext uri="{BB962C8B-B14F-4D97-AF65-F5344CB8AC3E}">
        <p14:creationId xmlns:p14="http://schemas.microsoft.com/office/powerpoint/2010/main" val="895893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69% of women in the clinical trials reported that they never felt </a:t>
            </a:r>
            <a:r>
              <a:rPr lang="en-US" dirty="0" err="1"/>
              <a:t>Annovera</a:t>
            </a:r>
            <a:r>
              <a:rPr lang="en-US" dirty="0"/>
              <a:t> during intercourse</a:t>
            </a:r>
          </a:p>
          <a:p>
            <a:r>
              <a:rPr lang="en-US" dirty="0"/>
              <a:t>84% of women reported no change or an increase in sexual activity</a:t>
            </a:r>
          </a:p>
          <a:p>
            <a:r>
              <a:rPr lang="en-US" dirty="0"/>
              <a:t>86% of women reported no change or an increase in sexual pleasure with </a:t>
            </a:r>
            <a:r>
              <a:rPr lang="en-US" dirty="0" err="1"/>
              <a:t>Annovera</a:t>
            </a:r>
            <a:endParaRPr lang="en-US" dirty="0"/>
          </a:p>
          <a:p>
            <a:r>
              <a:rPr lang="en-US" dirty="0"/>
              <a:t>78%, reported that </a:t>
            </a:r>
            <a:r>
              <a:rPr lang="en-US" dirty="0" err="1"/>
              <a:t>Annovera</a:t>
            </a:r>
            <a:r>
              <a:rPr lang="en-US" dirty="0"/>
              <a:t> never affected their partner’s sexual pleasure </a:t>
            </a:r>
          </a:p>
          <a:p>
            <a:endParaRPr lang="en-US" dirty="0"/>
          </a:p>
          <a:p>
            <a:endParaRPr lang="en-US" dirty="0"/>
          </a:p>
          <a:p>
            <a:endParaRPr lang="en-US" dirty="0"/>
          </a:p>
          <a:p>
            <a:r>
              <a:rPr lang="en-US" sz="1200" kern="1200" dirty="0">
                <a:solidFill>
                  <a:schemeClr val="tx1"/>
                </a:solidFill>
                <a:effectLst/>
                <a:latin typeface="+mn-lt"/>
                <a:ea typeface="+mn-ea"/>
                <a:cs typeface="+mn-cs"/>
              </a:rPr>
              <a:t>Reference</a:t>
            </a:r>
          </a:p>
          <a:p>
            <a:r>
              <a:rPr lang="en-US" sz="1200" kern="1200" dirty="0" err="1">
                <a:solidFill>
                  <a:schemeClr val="tx1"/>
                </a:solidFill>
                <a:effectLst/>
                <a:latin typeface="+mn-lt"/>
                <a:ea typeface="+mn-ea"/>
                <a:cs typeface="+mn-cs"/>
              </a:rPr>
              <a:t>Merkatz</a:t>
            </a:r>
            <a:r>
              <a:rPr lang="en-US" sz="1200" kern="1200" dirty="0">
                <a:solidFill>
                  <a:schemeClr val="tx1"/>
                </a:solidFill>
                <a:effectLst/>
                <a:latin typeface="+mn-lt"/>
                <a:ea typeface="+mn-ea"/>
                <a:cs typeface="+mn-cs"/>
              </a:rPr>
              <a:t> RB et al. Acceptability of the </a:t>
            </a:r>
            <a:r>
              <a:rPr lang="en-US" sz="1200" kern="1200" dirty="0" err="1">
                <a:solidFill>
                  <a:schemeClr val="tx1"/>
                </a:solidFill>
                <a:effectLst/>
                <a:latin typeface="+mn-lt"/>
                <a:ea typeface="+mn-ea"/>
                <a:cs typeface="+mn-cs"/>
              </a:rPr>
              <a:t>nestorone</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ethinyl</a:t>
            </a:r>
            <a:r>
              <a:rPr lang="en-US" sz="1200" kern="1200" dirty="0">
                <a:solidFill>
                  <a:schemeClr val="tx1"/>
                </a:solidFill>
                <a:effectLst/>
                <a:latin typeface="+mn-lt"/>
                <a:ea typeface="+mn-ea"/>
                <a:cs typeface="+mn-cs"/>
              </a:rPr>
              <a:t> estradiol contraceptive vaginal ring: development of a model; implications for introduction. Contraception (2014); 90(4):514-421.</a:t>
            </a:r>
          </a:p>
          <a:p>
            <a:endParaRPr lang="en-US" dirty="0"/>
          </a:p>
        </p:txBody>
      </p:sp>
      <p:sp>
        <p:nvSpPr>
          <p:cNvPr id="4" name="Slide Number Placeholder 3"/>
          <p:cNvSpPr>
            <a:spLocks noGrp="1"/>
          </p:cNvSpPr>
          <p:nvPr>
            <p:ph type="sldNum" sz="quarter" idx="10"/>
          </p:nvPr>
        </p:nvSpPr>
        <p:spPr/>
        <p:txBody>
          <a:bodyPr/>
          <a:lstStyle/>
          <a:p>
            <a:fld id="{D4A9A86E-087E-4924-85E2-105D7DCE6583}" type="slidenum">
              <a:rPr lang="en-US" smtClean="0"/>
              <a:pPr/>
              <a:t>19</a:t>
            </a:fld>
            <a:endParaRPr lang="en-US"/>
          </a:p>
        </p:txBody>
      </p:sp>
    </p:spTree>
    <p:extLst>
      <p:ext uri="{BB962C8B-B14F-4D97-AF65-F5344CB8AC3E}">
        <p14:creationId xmlns:p14="http://schemas.microsoft.com/office/powerpoint/2010/main" val="1915880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have another patient.  She isn’t using contraception, had her</a:t>
            </a:r>
            <a:r>
              <a:rPr lang="en-US" baseline="0" dirty="0"/>
              <a:t> LMP 10 days ago, and wants EC from you.  What are your choices?	-click-</a:t>
            </a:r>
          </a:p>
          <a:p>
            <a:endParaRPr lang="en-US" baseline="0" dirty="0"/>
          </a:p>
          <a:p>
            <a:r>
              <a:rPr lang="en-US" baseline="0" dirty="0"/>
              <a:t>She could get a copper IUD, plan B (</a:t>
            </a:r>
            <a:r>
              <a:rPr lang="en-US" baseline="0" dirty="0" err="1"/>
              <a:t>levonorgestrel</a:t>
            </a:r>
            <a:r>
              <a:rPr lang="en-US" baseline="0" dirty="0"/>
              <a:t>), or Ella (</a:t>
            </a:r>
            <a:r>
              <a:rPr lang="en-US" baseline="0" dirty="0" err="1"/>
              <a:t>ullipristal</a:t>
            </a:r>
            <a:r>
              <a:rPr lang="en-US" baseline="0" dirty="0"/>
              <a:t> acetate).  You could also do a combined estrogen-progestin regimen, but as that has lower effectiveness than these methods, I’m focusing on these three.</a:t>
            </a:r>
          </a:p>
          <a:p>
            <a:endParaRPr lang="en-US" baseline="0" dirty="0"/>
          </a:p>
          <a:p>
            <a:r>
              <a:rPr lang="en-US" baseline="0" dirty="0"/>
              <a:t>For plan B, 1.5 mg of </a:t>
            </a:r>
            <a:r>
              <a:rPr lang="en-US" baseline="0" dirty="0" err="1"/>
              <a:t>levonorgestrel</a:t>
            </a:r>
            <a:r>
              <a:rPr lang="en-US" baseline="0" dirty="0"/>
              <a:t>, she can get this over the counter.  It’s FDA-approved to 72 hours but has effectiveness to 120.  It may be less effective in women weighing over 75 kg, but the benefits still outweigh the risks.  (mechanism: delays ovulation.  May have endometrial effects affecting implantation.)</a:t>
            </a:r>
          </a:p>
          <a:p>
            <a:endParaRPr lang="en-US" baseline="0" dirty="0"/>
          </a:p>
          <a:p>
            <a:r>
              <a:rPr lang="en-US" baseline="0" dirty="0" err="1"/>
              <a:t>Ullipristal</a:t>
            </a:r>
            <a:r>
              <a:rPr lang="en-US" baseline="0" dirty="0"/>
              <a:t> is a selective progesterone receptor modulator.  It requires a prescription but is more effective than </a:t>
            </a:r>
            <a:r>
              <a:rPr lang="en-US" baseline="0" dirty="0" err="1"/>
              <a:t>levonorgestrel</a:t>
            </a:r>
            <a:r>
              <a:rPr lang="en-US" baseline="0" dirty="0"/>
              <a:t>.  It works by delaying ovulation.</a:t>
            </a:r>
          </a:p>
          <a:p>
            <a:endParaRPr lang="en-US" baseline="0" dirty="0"/>
          </a:p>
          <a:p>
            <a:r>
              <a:rPr lang="en-US" baseline="0" dirty="0"/>
              <a:t>The copper IUD is the most effective, but its use as EC is off-label in the US.  This is tougher for patients to get than an OTC med or Rx, but has the advantage of being reliable contraception for 10-12 years should your patient desire.  (mechanism: inflammation, inhibits sperm mobility/capacitation, post-fertilization effects)</a:t>
            </a:r>
            <a:endParaRPr lang="en-US" dirty="0"/>
          </a:p>
        </p:txBody>
      </p:sp>
      <p:sp>
        <p:nvSpPr>
          <p:cNvPr id="4" name="Slide Number Placeholder 3"/>
          <p:cNvSpPr>
            <a:spLocks noGrp="1"/>
          </p:cNvSpPr>
          <p:nvPr>
            <p:ph type="sldNum" sz="quarter" idx="10"/>
          </p:nvPr>
        </p:nvSpPr>
        <p:spPr/>
        <p:txBody>
          <a:bodyPr/>
          <a:lstStyle/>
          <a:p>
            <a:fld id="{30EE3C0E-0F47-0C4B-92D7-4B8114B2F75F}" type="slidenum">
              <a:rPr lang="en-US" smtClean="0"/>
              <a:t>20</a:t>
            </a:fld>
            <a:endParaRPr lang="en-US"/>
          </a:p>
        </p:txBody>
      </p:sp>
    </p:spTree>
    <p:extLst>
      <p:ext uri="{BB962C8B-B14F-4D97-AF65-F5344CB8AC3E}">
        <p14:creationId xmlns:p14="http://schemas.microsoft.com/office/powerpoint/2010/main" val="1013499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Levonorgestrel IUD comparison table </a:t>
            </a:r>
          </a:p>
          <a:p>
            <a:r>
              <a:rPr lang="en-US" sz="1200" b="0" i="0" kern="1200" dirty="0">
                <a:solidFill>
                  <a:schemeClr val="tx1"/>
                </a:solidFill>
                <a:effectLst/>
                <a:latin typeface="+mn-lt"/>
                <a:ea typeface="+mn-ea"/>
                <a:cs typeface="+mn-cs"/>
              </a:rPr>
              <a:t>IUD Total LNG dose LNG release/ day Amenorrhea @ 1 </a:t>
            </a:r>
            <a:r>
              <a:rPr lang="en-US" sz="1200" b="0" i="0" kern="1200" dirty="0" err="1">
                <a:solidFill>
                  <a:schemeClr val="tx1"/>
                </a:solidFill>
                <a:effectLst/>
                <a:latin typeface="+mn-lt"/>
                <a:ea typeface="+mn-ea"/>
                <a:cs typeface="+mn-cs"/>
              </a:rPr>
              <a:t>yr</a:t>
            </a:r>
            <a:r>
              <a:rPr lang="en-US" sz="1200" b="0" i="0" kern="1200" dirty="0">
                <a:solidFill>
                  <a:schemeClr val="tx1"/>
                </a:solidFill>
                <a:effectLst/>
                <a:latin typeface="+mn-lt"/>
                <a:ea typeface="+mn-ea"/>
                <a:cs typeface="+mn-cs"/>
              </a:rPr>
              <a:t>* Amenorrhea @ 3 </a:t>
            </a:r>
            <a:r>
              <a:rPr lang="en-US" sz="1200" b="0" i="0" kern="1200" dirty="0" err="1">
                <a:solidFill>
                  <a:schemeClr val="tx1"/>
                </a:solidFill>
                <a:effectLst/>
                <a:latin typeface="+mn-lt"/>
                <a:ea typeface="+mn-ea"/>
                <a:cs typeface="+mn-cs"/>
              </a:rPr>
              <a:t>yrs</a:t>
            </a:r>
            <a:r>
              <a:rPr lang="en-US" sz="1200" b="0" i="0" kern="1200" dirty="0">
                <a:solidFill>
                  <a:schemeClr val="tx1"/>
                </a:solidFill>
                <a:effectLst/>
                <a:latin typeface="+mn-lt"/>
                <a:ea typeface="+mn-ea"/>
                <a:cs typeface="+mn-cs"/>
              </a:rPr>
              <a:t>* Device dimensions Inserter diameter Current FDA approval </a:t>
            </a:r>
          </a:p>
          <a:p>
            <a:r>
              <a:rPr lang="en-US" sz="1200" b="0" i="0" kern="1200" dirty="0">
                <a:solidFill>
                  <a:schemeClr val="tx1"/>
                </a:solidFill>
                <a:effectLst/>
                <a:latin typeface="+mn-lt"/>
                <a:ea typeface="+mn-ea"/>
                <a:cs typeface="+mn-cs"/>
              </a:rPr>
              <a:t>Skyla 13.5mg 8 mcg/day 6% 12% 28 x 28 mm 3.8mm 3 years </a:t>
            </a:r>
          </a:p>
          <a:p>
            <a:r>
              <a:rPr lang="en-US" sz="1200" b="0" i="0" kern="1200" dirty="0" err="1">
                <a:solidFill>
                  <a:schemeClr val="tx1"/>
                </a:solidFill>
                <a:effectLst/>
                <a:latin typeface="+mn-lt"/>
                <a:ea typeface="+mn-ea"/>
                <a:cs typeface="+mn-cs"/>
              </a:rPr>
              <a:t>Kyleena</a:t>
            </a:r>
            <a:r>
              <a:rPr lang="en-US" sz="1200" b="0" i="0" kern="1200" dirty="0">
                <a:solidFill>
                  <a:schemeClr val="tx1"/>
                </a:solidFill>
                <a:effectLst/>
                <a:latin typeface="+mn-lt"/>
                <a:ea typeface="+mn-ea"/>
                <a:cs typeface="+mn-cs"/>
              </a:rPr>
              <a:t> 19.5mg 9 mcg/day average (starts at 17.5mcg/day) 5% 18% 28 x 28 mm 3.8mm 5 years </a:t>
            </a:r>
          </a:p>
          <a:p>
            <a:r>
              <a:rPr lang="en-US" sz="1200" b="0" i="0" kern="1200" dirty="0" err="1">
                <a:solidFill>
                  <a:schemeClr val="tx1"/>
                </a:solidFill>
                <a:effectLst/>
                <a:latin typeface="+mn-lt"/>
                <a:ea typeface="+mn-ea"/>
                <a:cs typeface="+mn-cs"/>
              </a:rPr>
              <a:t>Mirena</a:t>
            </a:r>
            <a:r>
              <a:rPr lang="en-US" sz="1200" b="0" i="0" kern="1200" dirty="0">
                <a:solidFill>
                  <a:schemeClr val="tx1"/>
                </a:solidFill>
                <a:effectLst/>
                <a:latin typeface="+mn-lt"/>
                <a:ea typeface="+mn-ea"/>
                <a:cs typeface="+mn-cs"/>
              </a:rPr>
              <a:t> 52mg 20 mcg/day (mean release rate 14mcg/day over 5 years) 20% 30-50% 32 x 32 mm 4.4mm (older inserter 4.8mm) 5 years </a:t>
            </a:r>
          </a:p>
          <a:p>
            <a:r>
              <a:rPr lang="en-US" sz="1200" b="0" i="0" kern="1200" dirty="0" err="1">
                <a:solidFill>
                  <a:schemeClr val="tx1"/>
                </a:solidFill>
                <a:effectLst/>
                <a:latin typeface="+mn-lt"/>
                <a:ea typeface="+mn-ea"/>
                <a:cs typeface="+mn-cs"/>
              </a:rPr>
              <a:t>Liletta</a:t>
            </a:r>
            <a:r>
              <a:rPr lang="en-US" sz="1200" b="0" i="0" kern="1200" dirty="0">
                <a:solidFill>
                  <a:schemeClr val="tx1"/>
                </a:solidFill>
                <a:effectLst/>
                <a:latin typeface="+mn-lt"/>
                <a:ea typeface="+mn-ea"/>
                <a:cs typeface="+mn-cs"/>
              </a:rPr>
              <a:t> 52mg 18.6 mcg/day (20%) (30-50%) 32 x 32 mm 4.8 mm 3 years </a:t>
            </a:r>
          </a:p>
          <a:p>
            <a:r>
              <a:rPr lang="en-US" sz="1200" b="0" i="0" kern="1200" dirty="0">
                <a:solidFill>
                  <a:schemeClr val="tx1"/>
                </a:solidFill>
                <a:effectLst/>
                <a:latin typeface="+mn-lt"/>
                <a:ea typeface="+mn-ea"/>
                <a:cs typeface="+mn-cs"/>
              </a:rPr>
              <a:t>* All amenorrhea rates from Bayer data w/ exception of </a:t>
            </a:r>
            <a:r>
              <a:rPr lang="en-US" sz="1200" b="0" i="0" kern="1200" dirty="0" err="1">
                <a:solidFill>
                  <a:schemeClr val="tx1"/>
                </a:solidFill>
                <a:effectLst/>
                <a:latin typeface="+mn-lt"/>
                <a:ea typeface="+mn-ea"/>
                <a:cs typeface="+mn-cs"/>
              </a:rPr>
              <a:t>Mirena</a:t>
            </a:r>
            <a:r>
              <a:rPr lang="en-US" sz="1200" b="0" i="0" kern="1200" dirty="0">
                <a:solidFill>
                  <a:schemeClr val="tx1"/>
                </a:solidFill>
                <a:effectLst/>
                <a:latin typeface="+mn-lt"/>
                <a:ea typeface="+mn-ea"/>
                <a:cs typeface="+mn-cs"/>
              </a:rPr>
              <a:t> 3 year data </a:t>
            </a:r>
          </a:p>
          <a:p>
            <a:r>
              <a:rPr lang="en-US" sz="1200" b="0" i="0" kern="1200" dirty="0" err="1">
                <a:solidFill>
                  <a:schemeClr val="tx1"/>
                </a:solidFill>
                <a:effectLst/>
                <a:latin typeface="+mn-lt"/>
                <a:ea typeface="+mn-ea"/>
                <a:cs typeface="+mn-cs"/>
              </a:rPr>
              <a:t>ParaGard</a:t>
            </a:r>
            <a:r>
              <a:rPr lang="en-US" sz="1200" b="0" i="0" kern="1200" dirty="0">
                <a:solidFill>
                  <a:schemeClr val="tx1"/>
                </a:solidFill>
                <a:effectLst/>
                <a:latin typeface="+mn-lt"/>
                <a:ea typeface="+mn-ea"/>
                <a:cs typeface="+mn-cs"/>
              </a:rPr>
              <a:t> inserter tube = 4mm diameter</a:t>
            </a:r>
          </a:p>
          <a:p>
            <a:endParaRPr lang="en-US" dirty="0"/>
          </a:p>
        </p:txBody>
      </p:sp>
      <p:sp>
        <p:nvSpPr>
          <p:cNvPr id="4" name="Slide Number Placeholder 3"/>
          <p:cNvSpPr>
            <a:spLocks noGrp="1"/>
          </p:cNvSpPr>
          <p:nvPr>
            <p:ph type="sldNum" sz="quarter" idx="10"/>
          </p:nvPr>
        </p:nvSpPr>
        <p:spPr/>
        <p:txBody>
          <a:bodyPr/>
          <a:lstStyle/>
          <a:p>
            <a:fld id="{30EE3C0E-0F47-0C4B-92D7-4B8114B2F75F}" type="slidenum">
              <a:rPr lang="en-US" smtClean="0"/>
              <a:t>21</a:t>
            </a:fld>
            <a:endParaRPr lang="en-US"/>
          </a:p>
        </p:txBody>
      </p:sp>
    </p:spTree>
    <p:extLst>
      <p:ext uri="{BB962C8B-B14F-4D97-AF65-F5344CB8AC3E}">
        <p14:creationId xmlns:p14="http://schemas.microsoft.com/office/powerpoint/2010/main" val="1596307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fld id="{30EE3C0E-0F47-0C4B-92D7-4B8114B2F75F}" type="slidenum">
              <a:rPr lang="en-US" smtClean="0"/>
              <a:t>3</a:t>
            </a:fld>
            <a:endParaRPr lang="en-US"/>
          </a:p>
        </p:txBody>
      </p:sp>
    </p:spTree>
    <p:extLst>
      <p:ext uri="{BB962C8B-B14F-4D97-AF65-F5344CB8AC3E}">
        <p14:creationId xmlns:p14="http://schemas.microsoft.com/office/powerpoint/2010/main" val="1461690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is where things get a little more complicated b/c we have more options.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You may be used to thinking of progestins as categorized into generations. With first generation being norethindrone, second levonorgestrel and </a:t>
            </a:r>
            <a:r>
              <a:rPr lang="en-US" dirty="0" err="1"/>
              <a:t>norgestrel</a:t>
            </a:r>
            <a:r>
              <a:rPr lang="en-US" dirty="0"/>
              <a:t>, third is </a:t>
            </a:r>
            <a:r>
              <a:rPr lang="en-US" dirty="0" err="1"/>
              <a:t>desogestrel</a:t>
            </a:r>
            <a:r>
              <a:rPr lang="en-US" dirty="0"/>
              <a:t> and </a:t>
            </a:r>
            <a:r>
              <a:rPr lang="en-US" dirty="0" err="1"/>
              <a:t>norgestimate</a:t>
            </a:r>
            <a:r>
              <a:rPr lang="en-US" dirty="0"/>
              <a:t>, and 4</a:t>
            </a:r>
            <a:r>
              <a:rPr lang="en-US" baseline="30000" dirty="0"/>
              <a:t>th</a:t>
            </a:r>
            <a:r>
              <a:rPr lang="en-US" dirty="0"/>
              <a:t> </a:t>
            </a:r>
            <a:r>
              <a:rPr lang="en-US" dirty="0" err="1"/>
              <a:t>drospirenone</a:t>
            </a:r>
            <a:r>
              <a:rPr lang="en-US" dirty="0"/>
              <a: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And while this is a common way to classify progestin, it does us a disservice because there is really not a scientific foundation for these designations; they were actually derived as a marketing technique. Prior to 1992 there were no generation classifications, but when new pills came on the market with a different progestin, they were marketed as a different generation and were considered a safer option, offering less VTE risk, which isn’t necessarily true.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Instead of thinking about progestins in generations, a more functional way to think about them is grouped by metabolites.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All </a:t>
            </a:r>
            <a:r>
              <a:rPr lang="en-US" dirty="0" err="1"/>
              <a:t>estranes</a:t>
            </a:r>
            <a:r>
              <a:rPr lang="en-US" dirty="0"/>
              <a:t> are converted to norethindrone. All gonanes are not converted to the same compound but can be thought of as close cousins. The parent hormone to both is testosterone.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Back to organic chemistry - The main difference between </a:t>
            </a:r>
            <a:r>
              <a:rPr lang="en-US" dirty="0" err="1"/>
              <a:t>estranes</a:t>
            </a:r>
            <a:r>
              <a:rPr lang="en-US" dirty="0"/>
              <a:t> and gonanes has to do with having a methyl group or an ethyl substitution at 13-carbon position so they are quite similar compounds. What that means clinically, is that the gonanes tend to have more </a:t>
            </a:r>
            <a:r>
              <a:rPr lang="en-US" dirty="0" err="1"/>
              <a:t>progestational</a:t>
            </a:r>
            <a:r>
              <a:rPr lang="en-US" dirty="0"/>
              <a:t> and less androgenic receptor activity, but that does not necessarily equate to androgenic side effects.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third metabolite is </a:t>
            </a:r>
            <a:r>
              <a:rPr lang="en-US" dirty="0" err="1"/>
              <a:t>drospirenone</a:t>
            </a:r>
            <a:r>
              <a:rPr lang="en-US" dirty="0"/>
              <a:t> – it is it’s own group. The parent hormone to </a:t>
            </a:r>
            <a:r>
              <a:rPr lang="en-US" dirty="0" err="1"/>
              <a:t>drospirenone</a:t>
            </a:r>
            <a:r>
              <a:rPr lang="en-US" dirty="0"/>
              <a:t> is </a:t>
            </a:r>
            <a:r>
              <a:rPr lang="en-US" dirty="0" err="1"/>
              <a:t>spirolactone</a:t>
            </a:r>
            <a:r>
              <a:rPr lang="en-US" dirty="0"/>
              <a:t>. Steroids in this class contain varying degrees of </a:t>
            </a:r>
            <a:r>
              <a:rPr lang="en-US" dirty="0" err="1"/>
              <a:t>antimineralocorticoid</a:t>
            </a:r>
            <a:r>
              <a:rPr lang="en-US" dirty="0"/>
              <a:t>, anti-androgenic, and progestogenic activity. The most widely known medicine in this class is spironolactone (a potassium sparing diuretic with antiandrogenic properties). </a:t>
            </a:r>
            <a:r>
              <a:rPr lang="en-US" dirty="0" err="1"/>
              <a:t>Drospirenone</a:t>
            </a:r>
            <a:r>
              <a:rPr lang="en-US" dirty="0"/>
              <a:t> is an analogue of spironolactone that has more progestogenic activity and less </a:t>
            </a:r>
            <a:r>
              <a:rPr lang="en-US" dirty="0" err="1"/>
              <a:t>antimineralocorticoid</a:t>
            </a:r>
            <a:r>
              <a:rPr lang="en-US" dirty="0"/>
              <a:t> affinity.</a:t>
            </a:r>
            <a:endParaRPr dirty="0"/>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estrogen secreted by the ovaries from menarche to menopause is Estradiol. It is the most potent of the natural estrogens, and it is regulated by the hypothalamic-pituitary ovarian axis. When given orally, estradiol undergoes first pass metabolism by liver and has half life of 14-16 hours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Mestranol was the original synthetic estrogen, is a prodrug of EE, and was used at dose of 150 mcg initially (equivalent to approximately 105 mcg EE). now it is used at 50 mcg doses (35-40 mcg EE equivalent) though is rarely used.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EE is the primary estrogen compound in combined oral contraception and is available in doses from 10 – 50 mcg. It undergoes first pass metabolism by the liver and (unlike estradiol) it remains highly potent in its conjugated form</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Estradiol valerate - </a:t>
            </a:r>
            <a:r>
              <a:rPr lang="en-US" sz="1200" dirty="0">
                <a:solidFill>
                  <a:schemeClr val="dk1"/>
                </a:solidFill>
                <a:latin typeface="Calibri"/>
                <a:ea typeface="Calibri"/>
                <a:cs typeface="Calibri"/>
                <a:sym typeface="Calibri"/>
              </a:rPr>
              <a:t>metabolizes to estradiol, only one pill with estradiol valerate available so far in the US, no clear benefits over EE</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estrogen component of combined oral contraceptives works by suppressing FSH. FSH has the role of recruiting the dominant follicle so when it is suppressed no dominant follicle emerges.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05" name="Google Shape;10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 primary mechanism of action of oral contraceptive pills is to suppress the hypothalamic pituitary ovarian access.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Estrogen component contributes to suppressing FSH thus attenuating follicle development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Progestin suppresses LH release. No LH surge, no ovulation. The progestin component also serves to thicken cervical mucus and changes the endometrium to have predominantly exhausted and atrophied glands.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EE also potentiates progestins action. What I mean by this is that estrogen increases the concentration of progestin receptors. So a small amount of estrogen enhances the efficacy which has allowed for smaller amounts of progestin. The estrogen also balances the progestin effect on the endometrium which helps to reduce breakthrough bleeding.</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metabolism of EE varies significantly from individual to individual and from one population to another. There can even be a range of variability at different sampling times within the same individual. So, it is not surprising that the same dose can cause side effects in one individual and not in another. Sometimes this can be frustrating for our patients, and it takes reassurance and some trial and error to find the best combination pill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i="1" dirty="0"/>
              <a:t>Progestin dominant endometrium: (decidualized bed with exhausted and atrophied glands) </a:t>
            </a:r>
            <a:endParaRPr dirty="0"/>
          </a:p>
        </p:txBody>
      </p:sp>
      <p:sp>
        <p:nvSpPr>
          <p:cNvPr id="128" name="Google Shape;1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Pills come in mono and multiphasic formulations.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 monophasic formulations, Every active pill has same amount of estrogen and progestin. This is the original and traditional formulation and is still most common.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Phased pills emerged in the late 1970s. There are biphasic, triphasic, and multiphasic regimens. Some alter the progestin dose, others varied both the estrogen and progestin doses throughout a single cycle.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phasic regimens were created to lessen the total dosage and minimize potential metabolic changes and side effects. Some products were created simply to provide patent protection for a company.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Overall, metabolic studies of multiphasic preparations indicate no differences or very slight improvements over the metabolic effects of monophasic products. There is no difference in efficacy. When it comes to breakthrough bleeding, they are essentially the same.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take home point here, is that when starting a pill, it is very reasonable to start someone on a monophasic formulation.</a:t>
            </a:r>
            <a:endParaRPr dirty="0"/>
          </a:p>
          <a:p>
            <a:pPr marL="0" lvl="0" indent="0" algn="l" rtl="0">
              <a:spcBef>
                <a:spcPts val="0"/>
              </a:spcBef>
              <a:spcAft>
                <a:spcPts val="0"/>
              </a:spcAft>
              <a:buNone/>
            </a:pPr>
            <a:endParaRPr dirty="0"/>
          </a:p>
        </p:txBody>
      </p:sp>
      <p:sp>
        <p:nvSpPr>
          <p:cNvPr id="136" name="Google Shape;13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With the initial pills in the 1960s, an era where there were no urine pregnancy tests or ultrasounds, the monthly withdrawal bleed was built in to assure people they were not pregnant. And with the hormone doses being so high, it took 4-5 days for a woman to metabolize the hormone and reduce her serum levels low enough to initiate endometrial shedding. Thus the 21/7 cyclic pill was born.</a:t>
            </a:r>
            <a:endParaRPr/>
          </a:p>
          <a:p>
            <a:pPr marL="0" lvl="0" indent="0" algn="l" rtl="0">
              <a:spcBef>
                <a:spcPts val="0"/>
              </a:spcBef>
              <a:spcAft>
                <a:spcPts val="0"/>
              </a:spcAft>
              <a:buNone/>
            </a:pPr>
            <a:endParaRPr/>
          </a:p>
          <a:p>
            <a:pPr marL="0" lvl="0" indent="0" algn="l" rtl="0">
              <a:spcBef>
                <a:spcPts val="0"/>
              </a:spcBef>
              <a:spcAft>
                <a:spcPts val="0"/>
              </a:spcAft>
              <a:buNone/>
            </a:pPr>
            <a:r>
              <a:rPr lang="en-US"/>
              <a:t>With a 21/7 cyclic pill in today’s era where the doses of hormone are lower, the hypothalamic-pituitary ovarian axis returns to near normal activity quickly after the last dose. This means that by day 7, the axis is activated and a follicle begins to undergo recruitment. With the hormone-free week allowing a dominant follicle to develop any delay in beginning the subsequent cycle may increase the risk of ovulation and pregnancy. This delay is the concept of escape follicular 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Shortening the pill-free week – said another way – increasing the number of active hormone days overcomes the risk of escape ovulation, because it suppresses gonadotropins for longer. and this holds true regardless of EE dose.  The 24/4 regimen also has the added benefit of fewer days of withdrawal bleeding, which can be a positive side effect for many patients.</a:t>
            </a:r>
            <a:endParaRPr/>
          </a:p>
          <a:p>
            <a:pPr marL="0" lvl="0" indent="0" algn="l" rtl="0">
              <a:spcBef>
                <a:spcPts val="0"/>
              </a:spcBef>
              <a:spcAft>
                <a:spcPts val="0"/>
              </a:spcAft>
              <a:buNone/>
            </a:pPr>
            <a:endParaRPr/>
          </a:p>
          <a:p>
            <a:pPr marL="0" lvl="0" indent="0" algn="l" rtl="0">
              <a:spcBef>
                <a:spcPts val="0"/>
              </a:spcBef>
              <a:spcAft>
                <a:spcPts val="0"/>
              </a:spcAft>
              <a:buNone/>
            </a:pPr>
            <a:r>
              <a:rPr lang="en-US"/>
              <a:t>One of the major obstacles with taking OCPs is needing to go to the pharmacy every month which often causes a delay in starting the next pack. And if using a 21/7 regimen, a delay in picking up and starting the next pack allows for an even longer hormone-free time which increases the likelihood of ovulation and unintended pregnancy. Having a shorter hormone-free week gives a little bit of wiggle room to maintain efficacy should there be a delayed start in the next pack.</a:t>
            </a:r>
            <a:endParaRPr/>
          </a:p>
          <a:p>
            <a:pPr marL="0" lvl="0" indent="0" algn="l" rtl="0">
              <a:spcBef>
                <a:spcPts val="0"/>
              </a:spcBef>
              <a:spcAft>
                <a:spcPts val="0"/>
              </a:spcAft>
              <a:buNone/>
            </a:pPr>
            <a:endParaRPr/>
          </a:p>
          <a:p>
            <a:pPr marL="0" lvl="0" indent="0" algn="l" rtl="0">
              <a:spcBef>
                <a:spcPts val="0"/>
              </a:spcBef>
              <a:spcAft>
                <a:spcPts val="0"/>
              </a:spcAft>
              <a:buNone/>
            </a:pPr>
            <a:r>
              <a:rPr lang="en-US"/>
              <a:t>Take home point – when deciding between a 21/7 and 24/4 regimen, I recommend a 24/4 regimen for it’s better cycle control and decreased potential for escape follicular activity.</a:t>
            </a:r>
            <a:endParaRPr/>
          </a:p>
          <a:p>
            <a:pPr marL="0" lvl="0" indent="0" algn="l" rtl="0">
              <a:spcBef>
                <a:spcPts val="0"/>
              </a:spcBef>
              <a:spcAft>
                <a:spcPts val="0"/>
              </a:spcAft>
              <a:buNone/>
            </a:pPr>
            <a:endParaRPr/>
          </a:p>
          <a:p>
            <a:pPr marL="0" lvl="0" indent="0" algn="l" rtl="0">
              <a:spcBef>
                <a:spcPts val="0"/>
              </a:spcBef>
              <a:spcAft>
                <a:spcPts val="0"/>
              </a:spcAft>
              <a:buNone/>
            </a:pPr>
            <a:r>
              <a:rPr lang="en-US"/>
              <a:t>Moving away from cyclic regimens to extended regimens….</a:t>
            </a:r>
            <a:endParaRPr/>
          </a:p>
          <a:p>
            <a:pPr marL="0" lvl="0" indent="0" algn="l" rtl="0">
              <a:spcBef>
                <a:spcPts val="0"/>
              </a:spcBef>
              <a:spcAft>
                <a:spcPts val="0"/>
              </a:spcAft>
              <a:buNone/>
            </a:pPr>
            <a:endParaRPr/>
          </a:p>
          <a:p>
            <a:pPr marL="0" lvl="0" indent="0" algn="l" rtl="0">
              <a:spcBef>
                <a:spcPts val="0"/>
              </a:spcBef>
              <a:spcAft>
                <a:spcPts val="0"/>
              </a:spcAft>
              <a:buNone/>
            </a:pPr>
            <a:r>
              <a:rPr lang="en-US"/>
              <a:t>The tricycle extended regimen is a convenient approach b/c it reduces the number of withdrawal bleeds to 4 per year. This is 84 active pills followed by 7 placebo pills – you may know it as Seasonale – which is a 30 mcg EE and 150 mcg LNG for 84 days followed by 7 hormone free days. Seasonique is quite similar - it just swaps out placebo pills for 7 pills with 10 mcg of EE</a:t>
            </a:r>
            <a:endParaRPr/>
          </a:p>
          <a:p>
            <a:pPr marL="0" lvl="0" indent="0" algn="l" rtl="0">
              <a:spcBef>
                <a:spcPts val="0"/>
              </a:spcBef>
              <a:spcAft>
                <a:spcPts val="0"/>
              </a:spcAft>
              <a:buNone/>
            </a:pPr>
            <a:endParaRPr/>
          </a:p>
          <a:p>
            <a:pPr marL="0" lvl="0" indent="0" algn="l" rtl="0">
              <a:spcBef>
                <a:spcPts val="0"/>
              </a:spcBef>
              <a:spcAft>
                <a:spcPts val="0"/>
              </a:spcAft>
              <a:buNone/>
            </a:pPr>
            <a:r>
              <a:rPr lang="en-US"/>
              <a:t>There is the option to take active pills continuously without any breaks. Lybrel is a year-long formulation with 20 mcg EE and 90 mcg LNG daily for 365 days. But any low-dose monophasic pill is suitable for continuous dosing. A potential disadvantage is breakthrough bleeding, particularly early on, but this usually improves over time. </a:t>
            </a:r>
            <a:endParaRPr/>
          </a:p>
          <a:p>
            <a:pPr marL="0" lvl="0" indent="0" algn="l" rtl="0">
              <a:spcBef>
                <a:spcPts val="0"/>
              </a:spcBef>
              <a:spcAft>
                <a:spcPts val="0"/>
              </a:spcAft>
              <a:buNone/>
            </a:pPr>
            <a:endParaRPr/>
          </a:p>
          <a:p>
            <a:pPr marL="0" lvl="0" indent="0" algn="l" rtl="0">
              <a:spcBef>
                <a:spcPts val="0"/>
              </a:spcBef>
              <a:spcAft>
                <a:spcPts val="0"/>
              </a:spcAft>
              <a:buNone/>
            </a:pPr>
            <a:r>
              <a:rPr lang="en-US"/>
              <a:t>Flexible or tailored regimens refers to an extended cycle of variable length. Typically, the decision to end the active pills is prompted by an episode of breakthrough bleeding. So when the BTB occurs, the person should initiate One 4-day hormone-free interval followed by returning to active pills. A hormone-free interval can only be taken if active pills have been taken for at least 21 days prior. The rational for the flexible cycle is that this 4-day break from pills improved bleeding patterns in women previously using continuous pills without compromising contraceptive efficacy.</a:t>
            </a:r>
            <a:endParaRPr/>
          </a:p>
          <a:p>
            <a:pPr marL="0" lvl="0" indent="0" algn="l" rtl="0">
              <a:spcBef>
                <a:spcPts val="0"/>
              </a:spcBef>
              <a:spcAft>
                <a:spcPts val="0"/>
              </a:spcAft>
              <a:buNone/>
            </a:pPr>
            <a:endParaRPr/>
          </a:p>
          <a:p>
            <a:pPr marL="0" lvl="0" indent="0" algn="l" rtl="0">
              <a:spcBef>
                <a:spcPts val="0"/>
              </a:spcBef>
              <a:spcAft>
                <a:spcPts val="0"/>
              </a:spcAft>
              <a:buNone/>
            </a:pPr>
            <a:r>
              <a:rPr lang="en-US"/>
              <a:t>Take home point for extended regimens: it really depends on the patient. Overall, the ovarian activity is better suppressed with extended regimens, and it is really up to the patient on when or if they would like a withdrawal bleed.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5" name="Google Shape;14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There are numerous different types of pills and even more brand names and it is important to remember that most patients do well with any pill.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Focusing on a woman’s preferences is an excellent basis for choosing an initial pill</a:t>
            </a:r>
            <a:endParaRPr/>
          </a:p>
          <a:p>
            <a:pPr marL="171450" lvl="0" indent="-171450" algn="l" rtl="0">
              <a:spcBef>
                <a:spcPts val="0"/>
              </a:spcBef>
              <a:spcAft>
                <a:spcPts val="0"/>
              </a:spcAft>
              <a:buClr>
                <a:schemeClr val="dk1"/>
              </a:buClr>
              <a:buSzPts val="1200"/>
              <a:buFont typeface="Calibri"/>
              <a:buChar char="-"/>
            </a:pPr>
            <a:r>
              <a:rPr lang="en-US"/>
              <a:t>She might consider her own past experiences, the good or bad experiences of her friends or family, preferences based on marketing message</a:t>
            </a:r>
            <a:endParaRPr/>
          </a:p>
          <a:p>
            <a:pPr marL="171450" lvl="0" indent="-95250" algn="l" rtl="0">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a:t>All pills are very, very similar. So while some pills have “approval” for dysmenorrhea or acne treatment, pills without those labels are likely to provide the same benefits. It’s just quite costly to carry out a clinical trial to demonstrate the benefits. </a:t>
            </a:r>
            <a:endParaRPr/>
          </a:p>
          <a:p>
            <a:pPr marL="171450" marR="0" lvl="0" indent="-9525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a:t>Once you are comfortable that a patient is medically eligible for the pill, and if she doesn’t have a preference for one over another, a good place to start is a pill with a 24/4 formulation containing 20 mcg EE such as Loestrin 24 Fe or Yaz. If together you decided on fewer withdrawal bleeds per year, an extended regimen 84/7 pill containing 30 mcg EE such as seasonale is a good place to start</a:t>
            </a:r>
            <a:endParaRPr/>
          </a:p>
          <a:p>
            <a:pPr marL="171450" lvl="0" indent="-95250" algn="l" rtl="0">
              <a:spcBef>
                <a:spcPts val="0"/>
              </a:spcBef>
              <a:spcAft>
                <a:spcPts val="0"/>
              </a:spcAft>
              <a:buClr>
                <a:schemeClr val="dk1"/>
              </a:buClr>
              <a:buSzPts val="1200"/>
              <a:buFont typeface="Calibri"/>
              <a:buNone/>
            </a:pPr>
            <a:endParaRPr/>
          </a:p>
        </p:txBody>
      </p:sp>
      <p:sp>
        <p:nvSpPr>
          <p:cNvPr id="166" name="Google Shape;16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4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4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7" name="Google Shape;17;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406400" y="177800"/>
            <a:ext cx="7179733" cy="1117600"/>
          </a:xfrm>
          <a:prstGeom prst="rect">
            <a:avLst/>
          </a:prstGeom>
        </p:spPr>
        <p:txBody>
          <a:bodyPr lIns="0" tIns="0" rIns="0" bIns="0" anchor="b" anchorCtr="0"/>
          <a:lstStyle>
            <a:lvl1pPr>
              <a:defRPr sz="300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hasCustomPrompt="1"/>
          </p:nvPr>
        </p:nvSpPr>
        <p:spPr>
          <a:xfrm>
            <a:off x="406400" y="1701800"/>
            <a:ext cx="11277600" cy="4368800"/>
          </a:xfrm>
          <a:prstGeom prst="rect">
            <a:avLst/>
          </a:prstGeom>
        </p:spPr>
        <p:txBody>
          <a:bodyPr lIns="0" tIns="0" rIns="0" bIns="0"/>
          <a:lstStyle>
            <a:lvl1pPr>
              <a:defRPr sz="2000" b="0" baseline="0">
                <a:solidFill>
                  <a:schemeClr val="tx1"/>
                </a:solidFill>
              </a:defRPr>
            </a:lvl1pPr>
            <a:lvl2pPr marL="800080" indent="-342891">
              <a:buClr>
                <a:srgbClr val="0068A9"/>
              </a:buClr>
              <a:buFont typeface="Arial" pitchFamily="34" charset="0"/>
              <a:buChar char="•"/>
              <a:defRPr sz="2000" baseline="0">
                <a:solidFill>
                  <a:schemeClr val="tx1"/>
                </a:solidFill>
              </a:defRPr>
            </a:lvl2pPr>
            <a:lvl3pPr marL="1142971" indent="-228594">
              <a:buClr>
                <a:srgbClr val="0068A9"/>
              </a:buClr>
              <a:buFont typeface="Calibri" pitchFamily="34" charset="0"/>
              <a:buChar char="⁻"/>
              <a:defRPr sz="2000">
                <a:solidFill>
                  <a:schemeClr val="tx1"/>
                </a:solidFill>
              </a:defRPr>
            </a:lvl3pPr>
            <a:lvl4pPr>
              <a:defRPr sz="2200">
                <a:solidFill>
                  <a:schemeClr val="tx1"/>
                </a:solidFill>
              </a:defRPr>
            </a:lvl4pPr>
            <a:lvl5pPr>
              <a:defRPr sz="2400"/>
            </a:lvl5pPr>
          </a:lstStyle>
          <a:p>
            <a:pPr lvl="0"/>
            <a:r>
              <a:rPr lang="en-US" dirty="0"/>
              <a:t>Body text looks like this.</a:t>
            </a:r>
          </a:p>
          <a:p>
            <a:pPr lvl="1"/>
            <a:r>
              <a:rPr lang="en-US" dirty="0"/>
              <a:t>First level bullets look like this</a:t>
            </a:r>
          </a:p>
          <a:p>
            <a:pPr lvl="2"/>
            <a:r>
              <a:rPr lang="en-US" dirty="0"/>
              <a:t>Second level bullets like this</a:t>
            </a:r>
          </a:p>
        </p:txBody>
      </p:sp>
    </p:spTree>
    <p:extLst>
      <p:ext uri="{BB962C8B-B14F-4D97-AF65-F5344CB8AC3E}">
        <p14:creationId xmlns:p14="http://schemas.microsoft.com/office/powerpoint/2010/main" val="75219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406400" y="177800"/>
            <a:ext cx="7179733" cy="1117600"/>
          </a:xfrm>
          <a:prstGeom prst="rect">
            <a:avLst/>
          </a:prstGeom>
        </p:spPr>
        <p:txBody>
          <a:bodyPr lIns="0" tIns="0" rIns="0" bIns="0" anchor="b" anchorCtr="0"/>
          <a:lstStyle>
            <a:lvl1pPr>
              <a:defRPr sz="300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hasCustomPrompt="1"/>
          </p:nvPr>
        </p:nvSpPr>
        <p:spPr>
          <a:xfrm>
            <a:off x="406400" y="1701800"/>
            <a:ext cx="11277600" cy="4368800"/>
          </a:xfrm>
          <a:prstGeom prst="rect">
            <a:avLst/>
          </a:prstGeom>
        </p:spPr>
        <p:txBody>
          <a:bodyPr lIns="0" tIns="0" rIns="0" bIns="0"/>
          <a:lstStyle>
            <a:lvl1pPr>
              <a:defRPr sz="2000" b="0" baseline="0">
                <a:solidFill>
                  <a:schemeClr val="tx1"/>
                </a:solidFill>
              </a:defRPr>
            </a:lvl1pPr>
            <a:lvl2pPr marL="800080" indent="-342891">
              <a:buClr>
                <a:srgbClr val="0068A9"/>
              </a:buClr>
              <a:buFont typeface="Arial" pitchFamily="34" charset="0"/>
              <a:buChar char="•"/>
              <a:defRPr sz="2000" baseline="0">
                <a:solidFill>
                  <a:schemeClr val="tx1"/>
                </a:solidFill>
              </a:defRPr>
            </a:lvl2pPr>
            <a:lvl3pPr marL="1142971" indent="-228594">
              <a:buClr>
                <a:srgbClr val="0068A9"/>
              </a:buClr>
              <a:buFont typeface="Calibri" pitchFamily="34" charset="0"/>
              <a:buChar char="⁻"/>
              <a:defRPr sz="2000">
                <a:solidFill>
                  <a:schemeClr val="tx1"/>
                </a:solidFill>
              </a:defRPr>
            </a:lvl3pPr>
            <a:lvl4pPr>
              <a:defRPr sz="2200">
                <a:solidFill>
                  <a:schemeClr val="tx1"/>
                </a:solidFill>
              </a:defRPr>
            </a:lvl4pPr>
            <a:lvl5pPr>
              <a:defRPr sz="2400"/>
            </a:lvl5pPr>
          </a:lstStyle>
          <a:p>
            <a:pPr lvl="0"/>
            <a:r>
              <a:rPr lang="en-US" dirty="0"/>
              <a:t>Body text looks like this.</a:t>
            </a:r>
          </a:p>
          <a:p>
            <a:pPr lvl="1"/>
            <a:r>
              <a:rPr lang="en-US" dirty="0"/>
              <a:t>First level bullets look like this</a:t>
            </a:r>
          </a:p>
          <a:p>
            <a:pPr lvl="2"/>
            <a:r>
              <a:rPr lang="en-US" dirty="0"/>
              <a:t>Second level bullets like this</a:t>
            </a:r>
          </a:p>
        </p:txBody>
      </p:sp>
    </p:spTree>
    <p:extLst>
      <p:ext uri="{BB962C8B-B14F-4D97-AF65-F5344CB8AC3E}">
        <p14:creationId xmlns:p14="http://schemas.microsoft.com/office/powerpoint/2010/main" val="734399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 Purple Highlight">
  <p:cSld name="Text - Purple Highlight">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64389" y="526072"/>
            <a:ext cx="11416278" cy="87190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1"/>
          <p:cNvSpPr txBox="1">
            <a:spLocks noGrp="1"/>
          </p:cNvSpPr>
          <p:nvPr>
            <p:ph type="body" idx="1"/>
          </p:nvPr>
        </p:nvSpPr>
        <p:spPr>
          <a:xfrm>
            <a:off x="364389" y="2918467"/>
            <a:ext cx="11416278" cy="3304780"/>
          </a:xfrm>
          <a:prstGeom prst="rect">
            <a:avLst/>
          </a:prstGeom>
          <a:noFill/>
          <a:ln>
            <a:noFill/>
          </a:ln>
        </p:spPr>
        <p:txBody>
          <a:bodyPr spcFirstLastPara="1" wrap="square" lIns="91425" tIns="45700" rIns="91425" bIns="45700" anchor="t" anchorCtr="0">
            <a:noAutofit/>
          </a:bodyPr>
          <a:lstStyle>
            <a:lvl1pPr marL="457200" lvl="0" indent="-381000" algn="l">
              <a:lnSpc>
                <a:spcPct val="128333"/>
              </a:lnSpc>
              <a:spcBef>
                <a:spcPts val="1000"/>
              </a:spcBef>
              <a:spcAft>
                <a:spcPts val="0"/>
              </a:spcAft>
              <a:buClr>
                <a:schemeClr val="dk1"/>
              </a:buClr>
              <a:buSzPts val="2400"/>
              <a:buChar char="•"/>
              <a:defRPr sz="2400" b="0" i="0">
                <a:solidFill>
                  <a:schemeClr val="dk1"/>
                </a:solidFill>
                <a:latin typeface="Calibri"/>
                <a:ea typeface="Calibri"/>
                <a:cs typeface="Calibri"/>
                <a:sym typeface="Calibri"/>
              </a:defRPr>
            </a:lvl1pPr>
            <a:lvl2pPr marL="914400" lvl="1" indent="-381000" algn="l">
              <a:lnSpc>
                <a:spcPct val="90000"/>
              </a:lnSpc>
              <a:spcBef>
                <a:spcPts val="600"/>
              </a:spcBef>
              <a:spcAft>
                <a:spcPts val="0"/>
              </a:spcAft>
              <a:buClr>
                <a:schemeClr val="dk1"/>
              </a:buClr>
              <a:buSzPts val="2400"/>
              <a:buChar char="•"/>
              <a:defRPr sz="2400" b="0" i="0">
                <a:latin typeface="Open Sans"/>
                <a:ea typeface="Open Sans"/>
                <a:cs typeface="Open Sans"/>
                <a:sym typeface="Open Sans"/>
              </a:defRPr>
            </a:lvl2pPr>
            <a:lvl3pPr marL="1371600" lvl="2"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3pPr>
            <a:lvl4pPr marL="1828800" lvl="3"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4pPr>
            <a:lvl5pPr marL="2286000" lvl="4" indent="-381000" algn="l">
              <a:lnSpc>
                <a:spcPct val="90000"/>
              </a:lnSpc>
              <a:spcBef>
                <a:spcPts val="500"/>
              </a:spcBef>
              <a:spcAft>
                <a:spcPts val="0"/>
              </a:spcAft>
              <a:buClr>
                <a:schemeClr val="dk1"/>
              </a:buClr>
              <a:buSzPts val="2400"/>
              <a:buChar char="•"/>
              <a:defRPr sz="2400" b="0" i="0">
                <a:latin typeface="Open Sans"/>
                <a:ea typeface="Open Sans"/>
                <a:cs typeface="Open Sans"/>
                <a:sym typeface="Open Sans"/>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41"/>
          <p:cNvSpPr txBox="1">
            <a:spLocks noGrp="1"/>
          </p:cNvSpPr>
          <p:nvPr>
            <p:ph type="ftr" idx="11"/>
          </p:nvPr>
        </p:nvSpPr>
        <p:spPr>
          <a:xfrm>
            <a:off x="380572" y="6452244"/>
            <a:ext cx="2410752" cy="273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1"/>
          <p:cNvSpPr txBox="1">
            <a:spLocks noGrp="1"/>
          </p:cNvSpPr>
          <p:nvPr>
            <p:ph type="body" idx="2"/>
          </p:nvPr>
        </p:nvSpPr>
        <p:spPr>
          <a:xfrm>
            <a:off x="364389" y="1919288"/>
            <a:ext cx="11416277" cy="790575"/>
          </a:xfrm>
          <a:prstGeom prst="rect">
            <a:avLst/>
          </a:prstGeom>
          <a:noFill/>
          <a:ln>
            <a:noFill/>
          </a:ln>
        </p:spPr>
        <p:txBody>
          <a:bodyPr spcFirstLastPara="1" wrap="square" lIns="91425" tIns="45700" rIns="91425" bIns="45700" anchor="t" anchorCtr="0">
            <a:noAutofit/>
          </a:bodyPr>
          <a:lstStyle>
            <a:lvl1pPr marL="457200" lvl="0" indent="-381000" algn="l">
              <a:lnSpc>
                <a:spcPct val="130000"/>
              </a:lnSpc>
              <a:spcBef>
                <a:spcPts val="1000"/>
              </a:spcBef>
              <a:spcAft>
                <a:spcPts val="0"/>
              </a:spcAft>
              <a:buClr>
                <a:schemeClr val="dk1"/>
              </a:buClr>
              <a:buSzPts val="2400"/>
              <a:buChar char="•"/>
              <a:defRPr sz="2400" b="0" i="0">
                <a:latin typeface="Calibri"/>
                <a:ea typeface="Calibri"/>
                <a:cs typeface="Calibri"/>
                <a:sym typeface="Calibri"/>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Picture - Purple Highlight">
  <p:cSld name="Text with Picture - Purple Highlight">
    <p:bg>
      <p:bgPr>
        <a:gradFill>
          <a:gsLst>
            <a:gs pos="0">
              <a:srgbClr val="6C2B69"/>
            </a:gs>
            <a:gs pos="75000">
              <a:srgbClr val="3D2E69"/>
            </a:gs>
            <a:gs pos="100000">
              <a:srgbClr val="3D2E69"/>
            </a:gs>
          </a:gsLst>
          <a:lin ang="5400000" scaled="0"/>
        </a:gradFill>
        <a:effectLst/>
      </p:bgPr>
    </p:bg>
    <p:spTree>
      <p:nvGrpSpPr>
        <p:cNvPr id="1" name="Shape 25"/>
        <p:cNvGrpSpPr/>
        <p:nvPr/>
      </p:nvGrpSpPr>
      <p:grpSpPr>
        <a:xfrm>
          <a:off x="0" y="0"/>
          <a:ext cx="0" cy="0"/>
          <a:chOff x="0" y="0"/>
          <a:chExt cx="0" cy="0"/>
        </a:xfrm>
      </p:grpSpPr>
      <p:sp>
        <p:nvSpPr>
          <p:cNvPr id="26" name="Google Shape;26;p42"/>
          <p:cNvSpPr>
            <a:spLocks noGrp="1"/>
          </p:cNvSpPr>
          <p:nvPr>
            <p:ph type="pic" idx="2"/>
          </p:nvPr>
        </p:nvSpPr>
        <p:spPr>
          <a:xfrm>
            <a:off x="6737350" y="571500"/>
            <a:ext cx="5454650" cy="5676900"/>
          </a:xfrm>
          <a:prstGeom prst="rect">
            <a:avLst/>
          </a:prstGeom>
          <a:solidFill>
            <a:schemeClr val="lt1">
              <a:alpha val="9803"/>
            </a:schemeClr>
          </a:solidFill>
          <a:ln>
            <a:noFill/>
          </a:ln>
          <a:effectLst>
            <a:outerShdw blurRad="177800" sx="99000" sy="99000" algn="ctr" rotWithShape="0">
              <a:schemeClr val="dk1">
                <a:alpha val="24705"/>
              </a:schemeClr>
            </a:outerShdw>
          </a:effectLst>
        </p:spPr>
        <p:txBody>
          <a:bodyPr spcFirstLastPara="1" wrap="square" lIns="91425" tIns="45700" rIns="91425" bIns="45700" anchor="ctr" anchorCtr="1">
            <a:normAutofit/>
          </a:bodyPr>
          <a:lstStyle>
            <a:lvl1pPr marR="0" lvl="0" algn="l" rtl="0">
              <a:lnSpc>
                <a:spcPct val="128333"/>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42"/>
          <p:cNvSpPr txBox="1"/>
          <p:nvPr/>
        </p:nvSpPr>
        <p:spPr>
          <a:xfrm>
            <a:off x="548994" y="1437861"/>
            <a:ext cx="5639348" cy="784338"/>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6000"/>
              <a:buFont typeface="Calibri"/>
              <a:buNone/>
            </a:pPr>
            <a:endParaRPr sz="6000" b="0" i="0">
              <a:solidFill>
                <a:srgbClr val="474747"/>
              </a:solidFill>
              <a:latin typeface="Calibri"/>
              <a:ea typeface="Calibri"/>
              <a:cs typeface="Calibri"/>
              <a:sym typeface="Calibri"/>
            </a:endParaRPr>
          </a:p>
        </p:txBody>
      </p:sp>
      <p:sp>
        <p:nvSpPr>
          <p:cNvPr id="28" name="Google Shape;28;p42"/>
          <p:cNvSpPr/>
          <p:nvPr/>
        </p:nvSpPr>
        <p:spPr>
          <a:xfrm>
            <a:off x="460093" y="2076348"/>
            <a:ext cx="506641" cy="62223"/>
          </a:xfrm>
          <a:custGeom>
            <a:avLst/>
            <a:gdLst/>
            <a:ahLst/>
            <a:cxnLst/>
            <a:rect l="l" t="t" r="r" b="b"/>
            <a:pathLst>
              <a:path w="538361" h="77345" extrusionOk="0">
                <a:moveTo>
                  <a:pt x="0" y="0"/>
                </a:moveTo>
                <a:lnTo>
                  <a:pt x="538361" y="0"/>
                </a:lnTo>
                <a:lnTo>
                  <a:pt x="519311" y="77345"/>
                </a:lnTo>
                <a:lnTo>
                  <a:pt x="0" y="77345"/>
                </a:lnTo>
                <a:lnTo>
                  <a:pt x="0" y="0"/>
                </a:lnTo>
                <a:close/>
              </a:path>
            </a:pathLst>
          </a:custGeom>
          <a:solidFill>
            <a:srgbClr val="F5C0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9" name="Google Shape;29;p42"/>
          <p:cNvSpPr txBox="1">
            <a:spLocks noGrp="1"/>
          </p:cNvSpPr>
          <p:nvPr>
            <p:ph type="title"/>
          </p:nvPr>
        </p:nvSpPr>
        <p:spPr>
          <a:xfrm>
            <a:off x="364390" y="533568"/>
            <a:ext cx="5936658" cy="154104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dk1"/>
              </a:buClr>
              <a:buSzPts val="48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2"/>
          <p:cNvSpPr txBox="1">
            <a:spLocks noGrp="1"/>
          </p:cNvSpPr>
          <p:nvPr>
            <p:ph type="body" idx="1"/>
          </p:nvPr>
        </p:nvSpPr>
        <p:spPr>
          <a:xfrm>
            <a:off x="364389" y="2446193"/>
            <a:ext cx="5936659" cy="472935"/>
          </a:xfrm>
          <a:prstGeom prst="rect">
            <a:avLst/>
          </a:prstGeom>
          <a:noFill/>
          <a:ln>
            <a:noFill/>
          </a:ln>
        </p:spPr>
        <p:txBody>
          <a:bodyPr spcFirstLastPara="1" wrap="square" lIns="91425" tIns="45700" rIns="91425" bIns="45700" anchor="t" anchorCtr="0">
            <a:noAutofit/>
          </a:bodyPr>
          <a:lstStyle>
            <a:lvl1pPr marL="457200" lvl="0" indent="-381000" algn="l">
              <a:lnSpc>
                <a:spcPct val="128333"/>
              </a:lnSpc>
              <a:spcBef>
                <a:spcPts val="1000"/>
              </a:spcBef>
              <a:spcAft>
                <a:spcPts val="0"/>
              </a:spcAft>
              <a:buClr>
                <a:schemeClr val="dk1"/>
              </a:buClr>
              <a:buSzPts val="2400"/>
              <a:buChar char="•"/>
              <a:defRPr sz="2400" b="0" i="0">
                <a:solidFill>
                  <a:schemeClr val="dk1"/>
                </a:solidFill>
                <a:latin typeface="Calibri"/>
                <a:ea typeface="Calibri"/>
                <a:cs typeface="Calibri"/>
                <a:sym typeface="Calibri"/>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2"/>
          <p:cNvSpPr txBox="1">
            <a:spLocks noGrp="1"/>
          </p:cNvSpPr>
          <p:nvPr>
            <p:ph type="body" idx="3"/>
          </p:nvPr>
        </p:nvSpPr>
        <p:spPr>
          <a:xfrm>
            <a:off x="364389" y="3068758"/>
            <a:ext cx="5936660" cy="3179642"/>
          </a:xfrm>
          <a:prstGeom prst="rect">
            <a:avLst/>
          </a:prstGeom>
          <a:noFill/>
          <a:ln>
            <a:noFill/>
          </a:ln>
        </p:spPr>
        <p:txBody>
          <a:bodyPr spcFirstLastPara="1" wrap="square" lIns="91425" tIns="45700" rIns="91425" bIns="45700" anchor="t" anchorCtr="0">
            <a:normAutofit/>
          </a:bodyPr>
          <a:lstStyle>
            <a:lvl1pPr marL="457200" lvl="0" indent="-355600" algn="l">
              <a:lnSpc>
                <a:spcPct val="154000"/>
              </a:lnSpc>
              <a:spcBef>
                <a:spcPts val="1000"/>
              </a:spcBef>
              <a:spcAft>
                <a:spcPts val="0"/>
              </a:spcAft>
              <a:buClr>
                <a:schemeClr val="dk1"/>
              </a:buClr>
              <a:buSzPts val="2000"/>
              <a:buChar char="•"/>
              <a:defRPr sz="2000" b="0" i="0">
                <a:solidFill>
                  <a:schemeClr val="dk1"/>
                </a:solidFill>
                <a:latin typeface="Calibri"/>
                <a:ea typeface="Calibri"/>
                <a:cs typeface="Calibri"/>
                <a:sym typeface="Calibri"/>
              </a:defRPr>
            </a:lvl1pPr>
            <a:lvl2pPr marL="914400" lvl="1" indent="-342900" algn="l">
              <a:lnSpc>
                <a:spcPct val="90000"/>
              </a:lnSpc>
              <a:spcBef>
                <a:spcPts val="6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2"/>
          <p:cNvSpPr txBox="1">
            <a:spLocks noGrp="1"/>
          </p:cNvSpPr>
          <p:nvPr>
            <p:ph type="ftr" idx="11"/>
          </p:nvPr>
        </p:nvSpPr>
        <p:spPr>
          <a:xfrm>
            <a:off x="380572" y="6452244"/>
            <a:ext cx="2410752" cy="273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s - Purple Highlight ">
  <p:cSld name="Questions - Purple Highlight ">
    <p:bg>
      <p:bgPr>
        <a:gradFill>
          <a:gsLst>
            <a:gs pos="0">
              <a:srgbClr val="6C2B69"/>
            </a:gs>
            <a:gs pos="75000">
              <a:srgbClr val="3D2E69"/>
            </a:gs>
            <a:gs pos="100000">
              <a:srgbClr val="3D2E69"/>
            </a:gs>
          </a:gsLst>
          <a:lin ang="5400000" scaled="0"/>
        </a:gradFill>
        <a:effectLst/>
      </p:bgPr>
    </p:bg>
    <p:spTree>
      <p:nvGrpSpPr>
        <p:cNvPr id="1" name="Shape 33"/>
        <p:cNvGrpSpPr/>
        <p:nvPr/>
      </p:nvGrpSpPr>
      <p:grpSpPr>
        <a:xfrm>
          <a:off x="0" y="0"/>
          <a:ext cx="0" cy="0"/>
          <a:chOff x="0" y="0"/>
          <a:chExt cx="0" cy="0"/>
        </a:xfrm>
      </p:grpSpPr>
      <p:sp>
        <p:nvSpPr>
          <p:cNvPr id="34" name="Google Shape;34;p43"/>
          <p:cNvSpPr txBox="1"/>
          <p:nvPr/>
        </p:nvSpPr>
        <p:spPr>
          <a:xfrm>
            <a:off x="384464" y="2967173"/>
            <a:ext cx="11423072" cy="844184"/>
          </a:xfrm>
          <a:prstGeom prst="rect">
            <a:avLst/>
          </a:prstGeom>
          <a:noFill/>
          <a:ln>
            <a:noFill/>
          </a:ln>
        </p:spPr>
        <p:txBody>
          <a:bodyPr spcFirstLastPara="1" wrap="square" lIns="0" tIns="0" rIns="0" bIns="0" anchor="b" anchorCtr="0">
            <a:noAutofit/>
          </a:bodyPr>
          <a:lstStyle/>
          <a:p>
            <a:pPr marL="0" marR="0" lvl="0" indent="0" algn="ctr" rtl="0">
              <a:lnSpc>
                <a:spcPct val="76060"/>
              </a:lnSpc>
              <a:spcBef>
                <a:spcPts val="0"/>
              </a:spcBef>
              <a:spcAft>
                <a:spcPts val="0"/>
              </a:spcAft>
              <a:buClr>
                <a:schemeClr val="dk1"/>
              </a:buClr>
              <a:buSzPts val="6600"/>
              <a:buFont typeface="Calibri"/>
              <a:buNone/>
            </a:pPr>
            <a:r>
              <a:rPr lang="en-US" sz="6600" b="0" i="0">
                <a:solidFill>
                  <a:schemeClr val="dk1"/>
                </a:solidFill>
                <a:latin typeface="Calibri"/>
                <a:ea typeface="Calibri"/>
                <a:cs typeface="Calibri"/>
                <a:sym typeface="Calibri"/>
              </a:rPr>
              <a:t>QUESTIONS?</a:t>
            </a:r>
            <a:endParaRPr sz="6600" b="0" i="0" baseline="30000">
              <a:solidFill>
                <a:schemeClr val="dk1"/>
              </a:solidFill>
              <a:latin typeface="Calibri"/>
              <a:ea typeface="Calibri"/>
              <a:cs typeface="Calibri"/>
              <a:sym typeface="Calibri"/>
            </a:endParaRPr>
          </a:p>
        </p:txBody>
      </p:sp>
      <p:grpSp>
        <p:nvGrpSpPr>
          <p:cNvPr id="35" name="Google Shape;35;p43"/>
          <p:cNvGrpSpPr/>
          <p:nvPr/>
        </p:nvGrpSpPr>
        <p:grpSpPr>
          <a:xfrm>
            <a:off x="5822327" y="3995857"/>
            <a:ext cx="647553" cy="62223"/>
            <a:chOff x="5960343" y="3683949"/>
            <a:chExt cx="647553" cy="62223"/>
          </a:xfrm>
        </p:grpSpPr>
        <p:sp>
          <p:nvSpPr>
            <p:cNvPr id="36" name="Google Shape;36;p43"/>
            <p:cNvSpPr/>
            <p:nvPr/>
          </p:nvSpPr>
          <p:spPr>
            <a:xfrm>
              <a:off x="6101255" y="3683949"/>
              <a:ext cx="506641" cy="62223"/>
            </a:xfrm>
            <a:custGeom>
              <a:avLst/>
              <a:gdLst/>
              <a:ahLst/>
              <a:cxnLst/>
              <a:rect l="l" t="t" r="r" b="b"/>
              <a:pathLst>
                <a:path w="538361" h="77345" extrusionOk="0">
                  <a:moveTo>
                    <a:pt x="0" y="0"/>
                  </a:moveTo>
                  <a:lnTo>
                    <a:pt x="538361" y="0"/>
                  </a:lnTo>
                  <a:lnTo>
                    <a:pt x="519311" y="77345"/>
                  </a:lnTo>
                  <a:lnTo>
                    <a:pt x="0" y="77345"/>
                  </a:lnTo>
                  <a:lnTo>
                    <a:pt x="0" y="0"/>
                  </a:lnTo>
                  <a:close/>
                </a:path>
              </a:pathLst>
            </a:custGeom>
            <a:solidFill>
              <a:srgbClr val="F5C0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 name="Google Shape;37;p43"/>
            <p:cNvSpPr/>
            <p:nvPr/>
          </p:nvSpPr>
          <p:spPr>
            <a:xfrm flipH="1">
              <a:off x="5960343" y="3683949"/>
              <a:ext cx="506641" cy="62223"/>
            </a:xfrm>
            <a:custGeom>
              <a:avLst/>
              <a:gdLst/>
              <a:ahLst/>
              <a:cxnLst/>
              <a:rect l="l" t="t" r="r" b="b"/>
              <a:pathLst>
                <a:path w="538361" h="77345" extrusionOk="0">
                  <a:moveTo>
                    <a:pt x="0" y="0"/>
                  </a:moveTo>
                  <a:lnTo>
                    <a:pt x="538361" y="0"/>
                  </a:lnTo>
                  <a:lnTo>
                    <a:pt x="519311" y="77345"/>
                  </a:lnTo>
                  <a:lnTo>
                    <a:pt x="0" y="77345"/>
                  </a:lnTo>
                  <a:lnTo>
                    <a:pt x="0" y="0"/>
                  </a:lnTo>
                  <a:close/>
                </a:path>
              </a:pathLst>
            </a:custGeom>
            <a:solidFill>
              <a:srgbClr val="F5C00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38" name="Google Shape;38;p43"/>
          <p:cNvSpPr txBox="1">
            <a:spLocks noGrp="1"/>
          </p:cNvSpPr>
          <p:nvPr>
            <p:ph type="ftr" idx="11"/>
          </p:nvPr>
        </p:nvSpPr>
        <p:spPr>
          <a:xfrm>
            <a:off x="380572" y="6452244"/>
            <a:ext cx="2410752" cy="27305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pic>
        <p:nvPicPr>
          <p:cNvPr id="9" name="Picture 8"/>
          <p:cNvPicPr>
            <a:picLocks noChangeAspect="1"/>
          </p:cNvPicPr>
          <p:nvPr userDrawn="1"/>
        </p:nvPicPr>
        <p:blipFill>
          <a:blip r:embed="rId3"/>
          <a:stretch>
            <a:fillRect/>
          </a:stretch>
        </p:blipFill>
        <p:spPr>
          <a:xfrm>
            <a:off x="903112" y="6354234"/>
            <a:ext cx="3386667" cy="266700"/>
          </a:xfrm>
          <a:prstGeom prst="rect">
            <a:avLst/>
          </a:prstGeom>
        </p:spPr>
      </p:pic>
      <p:sp>
        <p:nvSpPr>
          <p:cNvPr id="6" name="Text Placeholder 5"/>
          <p:cNvSpPr>
            <a:spLocks noGrp="1"/>
          </p:cNvSpPr>
          <p:nvPr>
            <p:ph type="body" sz="quarter" idx="10" hasCustomPrompt="1"/>
          </p:nvPr>
        </p:nvSpPr>
        <p:spPr>
          <a:xfrm>
            <a:off x="895676" y="1179824"/>
            <a:ext cx="9296400" cy="2641756"/>
          </a:xfrm>
          <a:prstGeom prst="rect">
            <a:avLst/>
          </a:prstGeom>
        </p:spPr>
        <p:txBody>
          <a:bodyPr anchor="b">
            <a:normAutofit/>
          </a:bodyPr>
          <a:lstStyle>
            <a:lvl1pPr marL="0" indent="0">
              <a:lnSpc>
                <a:spcPct val="100000"/>
              </a:lnSpc>
              <a:buNone/>
              <a:defRPr sz="5000" b="0" i="0" baseline="0">
                <a:solidFill>
                  <a:schemeClr val="accent3"/>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ENCODE NORMAL</a:t>
            </a:r>
          </a:p>
          <a:p>
            <a:pPr lvl="0"/>
            <a:r>
              <a:rPr lang="en-US" dirty="0"/>
              <a:t>BLACK, 50 PT. </a:t>
            </a:r>
          </a:p>
        </p:txBody>
      </p:sp>
      <p:pic>
        <p:nvPicPr>
          <p:cNvPr id="2" name="Picture 1" descr="Bar_RtAngle_7502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84784" y="4006085"/>
            <a:ext cx="3045737" cy="112770"/>
          </a:xfrm>
          <a:prstGeom prst="rect">
            <a:avLst/>
          </a:prstGeom>
        </p:spPr>
      </p:pic>
    </p:spTree>
    <p:extLst>
      <p:ext uri="{BB962C8B-B14F-4D97-AF65-F5344CB8AC3E}">
        <p14:creationId xmlns:p14="http://schemas.microsoft.com/office/powerpoint/2010/main" val="75245112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0"/>
            <a:ext cx="10912883"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4" name="Text Placeholder 9"/>
          <p:cNvSpPr>
            <a:spLocks noGrp="1"/>
          </p:cNvSpPr>
          <p:nvPr>
            <p:ph type="body" sz="quarter" idx="11" hasCustomPrompt="1"/>
          </p:nvPr>
        </p:nvSpPr>
        <p:spPr>
          <a:xfrm>
            <a:off x="879074" y="2320239"/>
            <a:ext cx="10929485" cy="3810086"/>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Content here (Open Sans Bold, 24 pt.)</a:t>
            </a:r>
          </a:p>
          <a:p>
            <a:pPr lvl="1"/>
            <a:r>
              <a:rPr lang="en-US" dirty="0"/>
              <a:t>Second level (Open Sans Bold, 20)</a:t>
            </a:r>
          </a:p>
          <a:p>
            <a:pPr lvl="2"/>
            <a:r>
              <a:rPr lang="en-US" dirty="0"/>
              <a:t>Third level (Open Sans Bold, 18)</a:t>
            </a:r>
          </a:p>
          <a:p>
            <a:pPr lvl="3"/>
            <a:r>
              <a:rPr lang="en-US" dirty="0"/>
              <a:t>Fourth level (Open Sans Bold, 16)</a:t>
            </a:r>
          </a:p>
          <a:p>
            <a:pPr lvl="4"/>
            <a:r>
              <a:rPr lang="en-US" dirty="0"/>
              <a:t>Fifth level (Open Sans Bold, 14)</a:t>
            </a:r>
          </a:p>
        </p:txBody>
      </p:sp>
      <p:sp>
        <p:nvSpPr>
          <p:cNvPr id="5" name="Text Placeholder 5"/>
          <p:cNvSpPr>
            <a:spLocks noGrp="1"/>
          </p:cNvSpPr>
          <p:nvPr>
            <p:ph type="body" sz="quarter" idx="12" hasCustomPrompt="1"/>
          </p:nvPr>
        </p:nvSpPr>
        <p:spPr>
          <a:xfrm>
            <a:off x="895676" y="1730667"/>
            <a:ext cx="10912883" cy="411171"/>
          </a:xfrm>
          <a:prstGeom prst="rect">
            <a:avLst/>
          </a:prstGeom>
        </p:spPr>
        <p:txBody>
          <a:bodyPr>
            <a:noAutofit/>
          </a:bodyPr>
          <a:lstStyle>
            <a:lvl1pPr marL="0" indent="0">
              <a:lnSpc>
                <a:spcPct val="90000"/>
              </a:lnSpc>
              <a:buNone/>
              <a:defRPr sz="2400" b="0" i="0" baseline="0">
                <a:solidFill>
                  <a:srgbClr val="FFFFFF"/>
                </a:solidFill>
                <a:latin typeface="Uni Sans Regular"/>
                <a:cs typeface="Uni Sans Regular"/>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(UNI SANS REGULAR	, 24 PT.)</a:t>
            </a:r>
          </a:p>
        </p:txBody>
      </p:sp>
      <p:pic>
        <p:nvPicPr>
          <p:cNvPr id="7" name="Picture 6"/>
          <p:cNvPicPr>
            <a:picLocks noChangeAspect="1"/>
          </p:cNvPicPr>
          <p:nvPr userDrawn="1"/>
        </p:nvPicPr>
        <p:blipFill>
          <a:blip r:embed="rId2"/>
          <a:stretch>
            <a:fillRect/>
          </a:stretch>
        </p:blipFill>
        <p:spPr>
          <a:xfrm>
            <a:off x="8331201" y="6354234"/>
            <a:ext cx="3386667" cy="266700"/>
          </a:xfrm>
          <a:prstGeom prst="rect">
            <a:avLst/>
          </a:prstGeom>
        </p:spPr>
      </p:pic>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Tree>
    <p:extLst>
      <p:ext uri="{BB962C8B-B14F-4D97-AF65-F5344CB8AC3E}">
        <p14:creationId xmlns:p14="http://schemas.microsoft.com/office/powerpoint/2010/main" val="373388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er + Content">
    <p:bg>
      <p:bgPr>
        <a:solidFill>
          <a:srgbClr val="4B2E83"/>
        </a:solidFill>
        <a:effectLst/>
      </p:bgPr>
    </p:bg>
    <p:spTree>
      <p:nvGrpSpPr>
        <p:cNvPr id="1" name=""/>
        <p:cNvGrpSpPr/>
        <p:nvPr/>
      </p:nvGrpSpPr>
      <p:grpSpPr>
        <a:xfrm>
          <a:off x="0" y="0"/>
          <a:ext cx="0" cy="0"/>
          <a:chOff x="0" y="0"/>
          <a:chExt cx="0" cy="0"/>
        </a:xfrm>
      </p:grpSpPr>
      <p:pic>
        <p:nvPicPr>
          <p:cNvPr id="5" name="Picture 4" descr="UW_W Logo_Whit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7753" y="5945854"/>
            <a:ext cx="1828800" cy="923544"/>
          </a:xfrm>
          <a:prstGeom prst="rect">
            <a:avLst/>
          </a:prstGeom>
        </p:spPr>
      </p:pic>
      <p:sp>
        <p:nvSpPr>
          <p:cNvPr id="3" name="Text Placeholder 5"/>
          <p:cNvSpPr>
            <a:spLocks noGrp="1"/>
          </p:cNvSpPr>
          <p:nvPr>
            <p:ph type="body" sz="quarter" idx="10" hasCustomPrompt="1"/>
          </p:nvPr>
        </p:nvSpPr>
        <p:spPr>
          <a:xfrm>
            <a:off x="895676" y="371510"/>
            <a:ext cx="10912883" cy="991998"/>
          </a:xfrm>
          <a:prstGeom prst="rect">
            <a:avLst/>
          </a:prstGeom>
        </p:spPr>
        <p:txBody>
          <a:bodyPr anchor="b">
            <a:normAutofit/>
          </a:bodyPr>
          <a:lstStyle>
            <a:lvl1pPr marL="0" indent="0">
              <a:lnSpc>
                <a:spcPct val="90000"/>
              </a:lnSpc>
              <a:buNone/>
              <a:defRPr sz="3000" b="0" i="0" baseline="0">
                <a:solidFill>
                  <a:srgbClr val="FFFFFF"/>
                </a:solidFill>
                <a:latin typeface="Encode Sans Normal Black"/>
                <a:cs typeface="Encode Sans Normal Black"/>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(ENCODE NORMAL BLACK, 30 PT.)</a:t>
            </a:r>
          </a:p>
        </p:txBody>
      </p:sp>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1" i="0" baseline="0">
                <a:solidFill>
                  <a:srgbClr val="FFFFFF"/>
                </a:solidFill>
                <a:latin typeface="Open Sans"/>
                <a:cs typeface="Open Sans"/>
              </a:defRPr>
            </a:lvl1pPr>
            <a:lvl2pPr>
              <a:defRPr sz="2000" b="1" i="0" baseline="0">
                <a:solidFill>
                  <a:srgbClr val="FFFFFF"/>
                </a:solidFill>
                <a:latin typeface="Open Sans"/>
                <a:cs typeface="Open Sans"/>
              </a:defRPr>
            </a:lvl2pPr>
            <a:lvl3pPr marL="1143000" indent="-228600">
              <a:buSzPct val="100000"/>
              <a:buFont typeface="Lucida Grande"/>
              <a:buChar char="&gt;"/>
              <a:defRPr sz="1800" b="1" i="0" baseline="0">
                <a:solidFill>
                  <a:srgbClr val="FFFFFF"/>
                </a:solidFill>
                <a:latin typeface="Open Sans"/>
                <a:cs typeface="Open Sans"/>
              </a:defRPr>
            </a:lvl3pPr>
            <a:lvl4pPr>
              <a:defRPr sz="1600" b="1" i="0" baseline="0">
                <a:solidFill>
                  <a:srgbClr val="FFFFFF"/>
                </a:solidFill>
                <a:latin typeface="Open Sans"/>
                <a:cs typeface="Open Sans"/>
              </a:defRPr>
            </a:lvl4pPr>
            <a:lvl5pPr marL="2057400" indent="-228600">
              <a:buFont typeface="Lucida Grande"/>
              <a:buChar char="&gt;"/>
              <a:defRPr sz="1400" b="1" i="0" baseline="0">
                <a:solidFill>
                  <a:srgbClr val="FFFFFF"/>
                </a:solidFill>
                <a:latin typeface="Open Sans"/>
                <a:cs typeface="Open Sans"/>
              </a:defRPr>
            </a:lvl5pPr>
          </a:lstStyle>
          <a:p>
            <a:pPr lvl="0"/>
            <a:r>
              <a:rPr lang="en-US" dirty="0"/>
              <a:t>Bulleted content here (Open Sans Light, 24 pt.)</a:t>
            </a:r>
          </a:p>
          <a:p>
            <a:pPr lvl="1"/>
            <a:r>
              <a:rPr lang="en-US" dirty="0"/>
              <a:t>Second level (Open Sans Light, 20)</a:t>
            </a:r>
          </a:p>
          <a:p>
            <a:pPr lvl="2"/>
            <a:r>
              <a:rPr lang="en-US" dirty="0"/>
              <a:t>Third level (Open Sans Light, 18)</a:t>
            </a:r>
          </a:p>
          <a:p>
            <a:pPr lvl="3"/>
            <a:r>
              <a:rPr lang="en-US" dirty="0"/>
              <a:t>Fourth level (Open Sans Light, 16)</a:t>
            </a:r>
          </a:p>
          <a:p>
            <a:pPr lvl="4"/>
            <a:r>
              <a:rPr lang="en-US" dirty="0"/>
              <a:t>Fifth level (Open Sans Light, 14)</a:t>
            </a:r>
          </a:p>
        </p:txBody>
      </p:sp>
      <p:pic>
        <p:nvPicPr>
          <p:cNvPr id="8" name="Picture 7" descr="Bar_RtAngle_7502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633" y="1437805"/>
            <a:ext cx="1810912" cy="67050"/>
          </a:xfrm>
          <a:prstGeom prst="rect">
            <a:avLst/>
          </a:prstGeom>
        </p:spPr>
      </p:pic>
    </p:spTree>
    <p:extLst>
      <p:ext uri="{BB962C8B-B14F-4D97-AF65-F5344CB8AC3E}">
        <p14:creationId xmlns:p14="http://schemas.microsoft.com/office/powerpoint/2010/main" val="1184581836"/>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Text Placeholder 8"/>
          <p:cNvSpPr>
            <a:spLocks noGrp="1"/>
          </p:cNvSpPr>
          <p:nvPr>
            <p:ph type="body" sz="quarter" idx="10"/>
          </p:nvPr>
        </p:nvSpPr>
        <p:spPr>
          <a:xfrm>
            <a:off x="406400" y="177800"/>
            <a:ext cx="7179733" cy="1117600"/>
          </a:xfrm>
          <a:prstGeom prst="rect">
            <a:avLst/>
          </a:prstGeom>
        </p:spPr>
        <p:txBody>
          <a:bodyPr lIns="0" tIns="0" rIns="0" bIns="0" anchor="b" anchorCtr="0"/>
          <a:lstStyle>
            <a:lvl1pPr>
              <a:defRPr sz="3000" b="1">
                <a:solidFill>
                  <a:schemeClr val="tx2">
                    <a:lumMod val="75000"/>
                  </a:schemeClr>
                </a:solidFill>
                <a:latin typeface="+mj-lt"/>
              </a:defRPr>
            </a:lvl1pPr>
          </a:lstStyle>
          <a:p>
            <a:pPr lvl="0"/>
            <a:r>
              <a:rPr lang="en-US" dirty="0"/>
              <a:t>Click to edit Master text styles</a:t>
            </a:r>
          </a:p>
        </p:txBody>
      </p:sp>
      <p:sp>
        <p:nvSpPr>
          <p:cNvPr id="5" name="Text Placeholder 10"/>
          <p:cNvSpPr>
            <a:spLocks noGrp="1"/>
          </p:cNvSpPr>
          <p:nvPr>
            <p:ph type="body" sz="quarter" idx="11" hasCustomPrompt="1"/>
          </p:nvPr>
        </p:nvSpPr>
        <p:spPr>
          <a:xfrm>
            <a:off x="406400" y="1701800"/>
            <a:ext cx="11277600" cy="4368800"/>
          </a:xfrm>
          <a:prstGeom prst="rect">
            <a:avLst/>
          </a:prstGeom>
        </p:spPr>
        <p:txBody>
          <a:bodyPr lIns="0" tIns="0" rIns="0" bIns="0"/>
          <a:lstStyle>
            <a:lvl1pPr>
              <a:defRPr sz="2000" b="0" baseline="0">
                <a:solidFill>
                  <a:schemeClr val="tx1"/>
                </a:solidFill>
              </a:defRPr>
            </a:lvl1pPr>
            <a:lvl2pPr marL="800080" indent="-342891">
              <a:buClr>
                <a:srgbClr val="0068A9"/>
              </a:buClr>
              <a:buFont typeface="Arial" pitchFamily="34" charset="0"/>
              <a:buChar char="•"/>
              <a:defRPr sz="2000" baseline="0">
                <a:solidFill>
                  <a:schemeClr val="tx1"/>
                </a:solidFill>
              </a:defRPr>
            </a:lvl2pPr>
            <a:lvl3pPr marL="1142971" indent="-228594">
              <a:buClr>
                <a:srgbClr val="0068A9"/>
              </a:buClr>
              <a:buFont typeface="Calibri" pitchFamily="34" charset="0"/>
              <a:buChar char="⁻"/>
              <a:defRPr sz="2000">
                <a:solidFill>
                  <a:schemeClr val="tx1"/>
                </a:solidFill>
              </a:defRPr>
            </a:lvl3pPr>
            <a:lvl4pPr>
              <a:defRPr sz="2200">
                <a:solidFill>
                  <a:schemeClr val="tx1"/>
                </a:solidFill>
              </a:defRPr>
            </a:lvl4pPr>
            <a:lvl5pPr>
              <a:defRPr sz="2400"/>
            </a:lvl5pPr>
          </a:lstStyle>
          <a:p>
            <a:pPr lvl="0"/>
            <a:r>
              <a:rPr lang="en-US" dirty="0"/>
              <a:t>Body text looks like this.</a:t>
            </a:r>
          </a:p>
          <a:p>
            <a:pPr lvl="1"/>
            <a:r>
              <a:rPr lang="en-US" dirty="0"/>
              <a:t>First level bullets look like this</a:t>
            </a:r>
          </a:p>
          <a:p>
            <a:pPr lvl="2"/>
            <a:r>
              <a:rPr lang="en-US" dirty="0"/>
              <a:t>Second level bullets like this</a:t>
            </a:r>
          </a:p>
        </p:txBody>
      </p:sp>
    </p:spTree>
    <p:extLst>
      <p:ext uri="{BB962C8B-B14F-4D97-AF65-F5344CB8AC3E}">
        <p14:creationId xmlns:p14="http://schemas.microsoft.com/office/powerpoint/2010/main" val="3279997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lIns="68580" tIns="34290" rIns="68580" bIns="34290"/>
          <a:lstStyle/>
          <a:p>
            <a:r>
              <a:rPr lang="en-US"/>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lIns="68580" tIns="34290" rIns="68580" bIns="3429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2"/>
            <a:ext cx="2844800" cy="365125"/>
          </a:xfrm>
          <a:prstGeom prst="rect">
            <a:avLst/>
          </a:prstGeom>
        </p:spPr>
        <p:txBody>
          <a:bodyPr lIns="68580" tIns="34290" rIns="68580" bIns="34290"/>
          <a:lstStyle/>
          <a:p>
            <a:fld id="{361401BD-82F7-4F81-9E3A-69B3751E70AC}" type="datetimeFigureOut">
              <a:rPr lang="en-US" smtClean="0">
                <a:solidFill>
                  <a:srgbClr val="000000"/>
                </a:solidFill>
              </a:rPr>
              <a:pPr/>
              <a:t>1/19/2021</a:t>
            </a:fld>
            <a:endParaRPr lang="en-US">
              <a:solidFill>
                <a:srgbClr val="000000"/>
              </a:solidFill>
            </a:endParaRPr>
          </a:p>
        </p:txBody>
      </p:sp>
      <p:sp>
        <p:nvSpPr>
          <p:cNvPr id="5" name="Footer Placeholder 4"/>
          <p:cNvSpPr>
            <a:spLocks noGrp="1"/>
          </p:cNvSpPr>
          <p:nvPr>
            <p:ph type="ftr" sz="quarter" idx="11"/>
          </p:nvPr>
        </p:nvSpPr>
        <p:spPr>
          <a:xfrm>
            <a:off x="4165600" y="6356352"/>
            <a:ext cx="3860800" cy="365125"/>
          </a:xfrm>
          <a:prstGeom prst="rect">
            <a:avLst/>
          </a:prstGeom>
        </p:spPr>
        <p:txBody>
          <a:bodyPr lIns="68580" tIns="34290" rIns="68580" bIns="34290"/>
          <a:lstStyle/>
          <a:p>
            <a:endParaRPr lang="en-US">
              <a:solidFill>
                <a:srgbClr val="000000"/>
              </a:solidFill>
            </a:endParaRPr>
          </a:p>
        </p:txBody>
      </p:sp>
      <p:sp>
        <p:nvSpPr>
          <p:cNvPr id="6" name="Slide Number Placeholder 5"/>
          <p:cNvSpPr>
            <a:spLocks noGrp="1"/>
          </p:cNvSpPr>
          <p:nvPr>
            <p:ph type="sldNum" sz="quarter" idx="12"/>
          </p:nvPr>
        </p:nvSpPr>
        <p:spPr>
          <a:xfrm>
            <a:off x="8737600" y="6356352"/>
            <a:ext cx="2844800" cy="365125"/>
          </a:xfrm>
          <a:prstGeom prst="rect">
            <a:avLst/>
          </a:prstGeom>
        </p:spPr>
        <p:txBody>
          <a:bodyPr lIns="68580" tIns="34290" rIns="68580" bIns="34290"/>
          <a:lstStyle/>
          <a:p>
            <a:fld id="{ED6AF1BA-5225-49E1-A7C3-3C89959D3BA0}"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5201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C2B69"/>
            </a:gs>
            <a:gs pos="75000">
              <a:srgbClr val="3D2E69"/>
            </a:gs>
            <a:gs pos="100000">
              <a:srgbClr val="3D2E69"/>
            </a:gs>
          </a:gsLst>
          <a:lin ang="5400000" scaled="0"/>
        </a:gradFill>
        <a:effectLst/>
      </p:bgPr>
    </p:bg>
    <p:spTree>
      <p:nvGrpSpPr>
        <p:cNvPr id="1" name="Shape 9"/>
        <p:cNvGrpSpPr/>
        <p:nvPr/>
      </p:nvGrpSpPr>
      <p:grpSpPr>
        <a:xfrm>
          <a:off x="0" y="0"/>
          <a:ext cx="0" cy="0"/>
          <a:chOff x="0" y="0"/>
          <a:chExt cx="0" cy="0"/>
        </a:xfrm>
      </p:grpSpPr>
      <p:sp>
        <p:nvSpPr>
          <p:cNvPr id="10" name="Google Shape;10;p39"/>
          <p:cNvSpPr txBox="1">
            <a:spLocks noGrp="1"/>
          </p:cNvSpPr>
          <p:nvPr>
            <p:ph type="title"/>
          </p:nvPr>
        </p:nvSpPr>
        <p:spPr>
          <a:xfrm>
            <a:off x="364389" y="526072"/>
            <a:ext cx="11416278" cy="87190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4800"/>
              <a:buFont typeface="Calibri"/>
              <a:buNone/>
              <a:defRPr sz="4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9"/>
          <p:cNvSpPr txBox="1">
            <a:spLocks noGrp="1"/>
          </p:cNvSpPr>
          <p:nvPr>
            <p:ph type="ftr" idx="11"/>
          </p:nvPr>
        </p:nvSpPr>
        <p:spPr>
          <a:xfrm>
            <a:off x="380572" y="6452244"/>
            <a:ext cx="2410752" cy="27305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12" name="Google Shape;12;p39"/>
          <p:cNvPicPr preferRelativeResize="0"/>
          <p:nvPr/>
        </p:nvPicPr>
        <p:blipFill rotWithShape="1">
          <a:blip r:embed="rId13">
            <a:alphaModFix amt="66000"/>
          </a:blip>
          <a:srcRect/>
          <a:stretch/>
        </p:blipFill>
        <p:spPr>
          <a:xfrm>
            <a:off x="10697134" y="6470725"/>
            <a:ext cx="1190065" cy="158675"/>
          </a:xfrm>
          <a:prstGeom prst="rect">
            <a:avLst/>
          </a:prstGeom>
          <a:noFill/>
          <a:ln>
            <a:noFill/>
          </a:ln>
        </p:spPr>
      </p:pic>
      <p:sp>
        <p:nvSpPr>
          <p:cNvPr id="13" name="Google Shape;13;p39"/>
          <p:cNvSpPr txBox="1">
            <a:spLocks noGrp="1"/>
          </p:cNvSpPr>
          <p:nvPr>
            <p:ph type="body" idx="1"/>
          </p:nvPr>
        </p:nvSpPr>
        <p:spPr>
          <a:xfrm>
            <a:off x="364389" y="1825625"/>
            <a:ext cx="11416278" cy="4351338"/>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28333"/>
              </a:lnSpc>
              <a:spcBef>
                <a:spcPts val="10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6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0.xml"/><Relationship Id="rId1" Type="http://schemas.openxmlformats.org/officeDocument/2006/relationships/tags" Target="../tags/tag2.xml"/><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6C2B69"/>
            </a:gs>
            <a:gs pos="75000">
              <a:srgbClr val="3D2E69"/>
            </a:gs>
            <a:gs pos="100000">
              <a:srgbClr val="3D2E69"/>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9060" y="1981173"/>
            <a:ext cx="9339209" cy="1717836"/>
          </a:xfrm>
        </p:spPr>
        <p:txBody>
          <a:bodyPr>
            <a:normAutofit/>
          </a:bodyPr>
          <a:lstStyle/>
          <a:p>
            <a:r>
              <a:rPr lang="en-US" dirty="0">
                <a:solidFill>
                  <a:schemeClr val="bg1"/>
                </a:solidFill>
              </a:rPr>
              <a:t>Updates in contraception 2021</a:t>
            </a:r>
          </a:p>
        </p:txBody>
      </p:sp>
      <p:sp>
        <p:nvSpPr>
          <p:cNvPr id="3" name="TextBox 2"/>
          <p:cNvSpPr txBox="1"/>
          <p:nvPr/>
        </p:nvSpPr>
        <p:spPr>
          <a:xfrm>
            <a:off x="2368738" y="4828358"/>
            <a:ext cx="3727262" cy="923330"/>
          </a:xfrm>
          <a:prstGeom prst="rect">
            <a:avLst/>
          </a:prstGeom>
          <a:noFill/>
        </p:spPr>
        <p:txBody>
          <a:bodyPr wrap="square" rtlCol="0">
            <a:spAutoFit/>
          </a:bodyPr>
          <a:lstStyle/>
          <a:p>
            <a:r>
              <a:rPr lang="en-US" sz="1800" dirty="0">
                <a:solidFill>
                  <a:schemeClr val="bg1"/>
                </a:solidFill>
              </a:rPr>
              <a:t>Sarah Prager, MD, MAS</a:t>
            </a:r>
          </a:p>
          <a:p>
            <a:r>
              <a:rPr lang="en-US" sz="1800" dirty="0">
                <a:solidFill>
                  <a:schemeClr val="bg1"/>
                </a:solidFill>
              </a:rPr>
              <a:t>University of Washington</a:t>
            </a:r>
          </a:p>
          <a:p>
            <a:r>
              <a:rPr lang="en-US" sz="1800" dirty="0">
                <a:solidFill>
                  <a:schemeClr val="bg1"/>
                </a:solidFill>
              </a:rPr>
              <a:t>SPHMMC</a:t>
            </a:r>
          </a:p>
        </p:txBody>
      </p:sp>
    </p:spTree>
    <p:extLst>
      <p:ext uri="{BB962C8B-B14F-4D97-AF65-F5344CB8AC3E}">
        <p14:creationId xmlns:p14="http://schemas.microsoft.com/office/powerpoint/2010/main" val="191347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1"/>
          <p:cNvSpPr txBox="1">
            <a:spLocks noGrp="1"/>
          </p:cNvSpPr>
          <p:nvPr>
            <p:ph type="title"/>
          </p:nvPr>
        </p:nvSpPr>
        <p:spPr>
          <a:xfrm>
            <a:off x="364389" y="526072"/>
            <a:ext cx="11416278" cy="87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en-US"/>
              <a:t>Choosing which pill</a:t>
            </a:r>
            <a:endParaRPr/>
          </a:p>
        </p:txBody>
      </p:sp>
      <p:sp>
        <p:nvSpPr>
          <p:cNvPr id="170" name="Google Shape;170;p11"/>
          <p:cNvSpPr txBox="1">
            <a:spLocks noGrp="1"/>
          </p:cNvSpPr>
          <p:nvPr>
            <p:ph type="body" idx="2"/>
          </p:nvPr>
        </p:nvSpPr>
        <p:spPr>
          <a:xfrm>
            <a:off x="364388" y="1608377"/>
            <a:ext cx="11416277" cy="2922526"/>
          </a:xfrm>
          <a:prstGeom prst="rect">
            <a:avLst/>
          </a:prstGeom>
          <a:noFill/>
          <a:ln>
            <a:noFill/>
          </a:ln>
        </p:spPr>
        <p:txBody>
          <a:bodyPr spcFirstLastPara="1" wrap="square" lIns="91425" tIns="45700" rIns="91425" bIns="45700" anchor="t" anchorCtr="0">
            <a:noAutofit/>
          </a:bodyPr>
          <a:lstStyle/>
          <a:p>
            <a:pPr marL="342900" lvl="0" indent="-228600" algn="l" rtl="0">
              <a:lnSpc>
                <a:spcPct val="97500"/>
              </a:lnSpc>
              <a:spcBef>
                <a:spcPts val="0"/>
              </a:spcBef>
              <a:spcAft>
                <a:spcPts val="0"/>
              </a:spcAft>
              <a:buClr>
                <a:schemeClr val="accent4"/>
              </a:buClr>
              <a:buSzPts val="3200"/>
              <a:buChar char="•"/>
            </a:pPr>
            <a:r>
              <a:rPr lang="en-US" sz="3200" dirty="0">
                <a:solidFill>
                  <a:schemeClr val="accent4"/>
                </a:solidFill>
              </a:rPr>
              <a:t>TAKE HOME POINTS: </a:t>
            </a:r>
            <a:endParaRPr dirty="0"/>
          </a:p>
          <a:p>
            <a:pPr marL="800100" lvl="1" indent="-228600" algn="l" rtl="0">
              <a:lnSpc>
                <a:spcPct val="90000"/>
              </a:lnSpc>
              <a:spcBef>
                <a:spcPts val="1100"/>
              </a:spcBef>
              <a:spcAft>
                <a:spcPts val="0"/>
              </a:spcAft>
              <a:buClr>
                <a:schemeClr val="accent4"/>
              </a:buClr>
              <a:buSzPts val="3200"/>
              <a:buChar char="•"/>
            </a:pPr>
            <a:r>
              <a:rPr lang="en-US" sz="3200" dirty="0">
                <a:solidFill>
                  <a:schemeClr val="accent4"/>
                </a:solidFill>
              </a:rPr>
              <a:t>Most patients do well with any pill</a:t>
            </a:r>
            <a:endParaRPr dirty="0"/>
          </a:p>
          <a:p>
            <a:pPr marL="800100" lvl="1" indent="-228600" algn="l" rtl="0">
              <a:lnSpc>
                <a:spcPct val="90000"/>
              </a:lnSpc>
              <a:spcBef>
                <a:spcPts val="500"/>
              </a:spcBef>
              <a:spcAft>
                <a:spcPts val="0"/>
              </a:spcAft>
              <a:buClr>
                <a:schemeClr val="accent4"/>
              </a:buClr>
              <a:buSzPts val="3200"/>
              <a:buChar char="•"/>
            </a:pPr>
            <a:r>
              <a:rPr lang="en-US" sz="3200" dirty="0">
                <a:solidFill>
                  <a:schemeClr val="accent4"/>
                </a:solidFill>
              </a:rPr>
              <a:t>Focus on individual patient preferences</a:t>
            </a:r>
            <a:endParaRPr dirty="0"/>
          </a:p>
          <a:p>
            <a:pPr marL="800100" lvl="1" indent="-228600" algn="l" rtl="0">
              <a:lnSpc>
                <a:spcPct val="90000"/>
              </a:lnSpc>
              <a:spcBef>
                <a:spcPts val="500"/>
              </a:spcBef>
              <a:spcAft>
                <a:spcPts val="0"/>
              </a:spcAft>
              <a:buClr>
                <a:schemeClr val="accent4"/>
              </a:buClr>
              <a:buSzPts val="3200"/>
              <a:buChar char="•"/>
            </a:pPr>
            <a:r>
              <a:rPr lang="en-US" sz="3200" dirty="0">
                <a:solidFill>
                  <a:schemeClr val="accent4"/>
                </a:solidFill>
              </a:rPr>
              <a:t>All combination pills are similar</a:t>
            </a:r>
            <a:endParaRPr dirty="0"/>
          </a:p>
          <a:p>
            <a:pPr marL="800100" lvl="1" indent="-25400" algn="l" rtl="0">
              <a:lnSpc>
                <a:spcPct val="90000"/>
              </a:lnSpc>
              <a:spcBef>
                <a:spcPts val="500"/>
              </a:spcBef>
              <a:spcAft>
                <a:spcPts val="0"/>
              </a:spcAft>
              <a:buClr>
                <a:schemeClr val="dk1"/>
              </a:buClr>
              <a:buSzPts val="3200"/>
              <a:buNone/>
            </a:pPr>
            <a:endParaRPr sz="3200"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D98D6-B9F8-4977-A7EC-B8246C05B82F}"/>
              </a:ext>
            </a:extLst>
          </p:cNvPr>
          <p:cNvSpPr>
            <a:spLocks noGrp="1"/>
          </p:cNvSpPr>
          <p:nvPr>
            <p:ph type="title"/>
          </p:nvPr>
        </p:nvSpPr>
        <p:spPr/>
        <p:txBody>
          <a:bodyPr/>
          <a:lstStyle/>
          <a:p>
            <a:r>
              <a:rPr lang="en-US" dirty="0"/>
              <a:t>New Oral Contraceptives</a:t>
            </a:r>
          </a:p>
        </p:txBody>
      </p:sp>
      <p:sp>
        <p:nvSpPr>
          <p:cNvPr id="3" name="Text Placeholder 2">
            <a:extLst>
              <a:ext uri="{FF2B5EF4-FFF2-40B4-BE49-F238E27FC236}">
                <a16:creationId xmlns:a16="http://schemas.microsoft.com/office/drawing/2014/main" id="{52D9EC88-5658-47CB-BC2B-915586DEA798}"/>
              </a:ext>
            </a:extLst>
          </p:cNvPr>
          <p:cNvSpPr>
            <a:spLocks noGrp="1"/>
          </p:cNvSpPr>
          <p:nvPr>
            <p:ph type="body" idx="1"/>
          </p:nvPr>
        </p:nvSpPr>
        <p:spPr>
          <a:xfrm>
            <a:off x="364389" y="2269882"/>
            <a:ext cx="11416278" cy="3814468"/>
          </a:xfrm>
        </p:spPr>
        <p:txBody>
          <a:bodyPr/>
          <a:lstStyle/>
          <a:p>
            <a:pPr marL="0" indent="0" fontAlgn="base">
              <a:buNone/>
            </a:pPr>
            <a:r>
              <a:rPr lang="en-US" sz="2400" b="1" dirty="0" err="1"/>
              <a:t>Drospirenone</a:t>
            </a:r>
            <a:r>
              <a:rPr lang="en-US" sz="2400" b="1" dirty="0"/>
              <a:t> (DRSP):</a:t>
            </a:r>
            <a:endParaRPr lang="en-US" sz="2400" dirty="0"/>
          </a:p>
          <a:p>
            <a:pPr fontAlgn="base"/>
            <a:r>
              <a:rPr lang="en-US" sz="2400" dirty="0" err="1"/>
              <a:t>Antimineralocorticoid</a:t>
            </a:r>
            <a:r>
              <a:rPr lang="en-US" sz="2400" dirty="0"/>
              <a:t> </a:t>
            </a:r>
          </a:p>
          <a:p>
            <a:pPr lvl="1" fontAlgn="base"/>
            <a:r>
              <a:rPr lang="en-US" dirty="0"/>
              <a:t>decreased bloating/water weight gain</a:t>
            </a:r>
          </a:p>
          <a:p>
            <a:pPr fontAlgn="base"/>
            <a:r>
              <a:rPr lang="en-US" sz="2400" dirty="0"/>
              <a:t>Antiandrogenic </a:t>
            </a:r>
          </a:p>
          <a:p>
            <a:pPr lvl="1" fontAlgn="base"/>
            <a:r>
              <a:rPr lang="en-US" dirty="0"/>
              <a:t>decreased acne/hirsutism</a:t>
            </a:r>
          </a:p>
          <a:p>
            <a:pPr lvl="1" fontAlgn="base"/>
            <a:r>
              <a:rPr lang="en-US" dirty="0"/>
              <a:t>Improved libido?</a:t>
            </a:r>
          </a:p>
          <a:p>
            <a:endParaRPr lang="en-US" dirty="0"/>
          </a:p>
        </p:txBody>
      </p:sp>
      <p:sp>
        <p:nvSpPr>
          <p:cNvPr id="4" name="Text Placeholder 3">
            <a:extLst>
              <a:ext uri="{FF2B5EF4-FFF2-40B4-BE49-F238E27FC236}">
                <a16:creationId xmlns:a16="http://schemas.microsoft.com/office/drawing/2014/main" id="{CBD3224E-10F9-4B4E-B406-3146005DDF44}"/>
              </a:ext>
            </a:extLst>
          </p:cNvPr>
          <p:cNvSpPr>
            <a:spLocks noGrp="1"/>
          </p:cNvSpPr>
          <p:nvPr>
            <p:ph type="body" idx="2"/>
          </p:nvPr>
        </p:nvSpPr>
        <p:spPr>
          <a:xfrm>
            <a:off x="387861" y="1397977"/>
            <a:ext cx="11416277" cy="790575"/>
          </a:xfrm>
        </p:spPr>
        <p:txBody>
          <a:bodyPr/>
          <a:lstStyle/>
          <a:p>
            <a:r>
              <a:rPr lang="en-US" dirty="0" err="1"/>
              <a:t>Drospirenone</a:t>
            </a:r>
            <a:r>
              <a:rPr lang="en-US" dirty="0"/>
              <a:t> +/- Ethinyl Estradiol</a:t>
            </a:r>
          </a:p>
        </p:txBody>
      </p:sp>
      <p:pic>
        <p:nvPicPr>
          <p:cNvPr id="5" name="Google Shape;366;p36">
            <a:extLst>
              <a:ext uri="{FF2B5EF4-FFF2-40B4-BE49-F238E27FC236}">
                <a16:creationId xmlns:a16="http://schemas.microsoft.com/office/drawing/2014/main" id="{90ADFA26-126E-46AC-B8AE-98196FFA645D}"/>
              </a:ext>
            </a:extLst>
          </p:cNvPr>
          <p:cNvPicPr preferRelativeResize="0"/>
          <p:nvPr/>
        </p:nvPicPr>
        <p:blipFill rotWithShape="1">
          <a:blip r:embed="rId2">
            <a:alphaModFix/>
          </a:blip>
          <a:srcRect/>
          <a:stretch/>
        </p:blipFill>
        <p:spPr>
          <a:xfrm>
            <a:off x="7445848" y="329465"/>
            <a:ext cx="4556423" cy="2439787"/>
          </a:xfrm>
          <a:prstGeom prst="rect">
            <a:avLst/>
          </a:prstGeom>
          <a:noFill/>
          <a:ln>
            <a:noFill/>
          </a:ln>
        </p:spPr>
      </p:pic>
    </p:spTree>
    <p:extLst>
      <p:ext uri="{BB962C8B-B14F-4D97-AF65-F5344CB8AC3E}">
        <p14:creationId xmlns:p14="http://schemas.microsoft.com/office/powerpoint/2010/main" val="36813747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5E46-979D-494A-81AD-3C611856C6F6}"/>
              </a:ext>
            </a:extLst>
          </p:cNvPr>
          <p:cNvSpPr>
            <a:spLocks noGrp="1"/>
          </p:cNvSpPr>
          <p:nvPr>
            <p:ph type="title"/>
          </p:nvPr>
        </p:nvSpPr>
        <p:spPr/>
        <p:txBody>
          <a:bodyPr>
            <a:normAutofit fontScale="90000"/>
          </a:bodyPr>
          <a:lstStyle/>
          <a:p>
            <a:r>
              <a:rPr lang="en-US" dirty="0" err="1"/>
              <a:t>Drospirenone</a:t>
            </a:r>
            <a:r>
              <a:rPr lang="en-US" dirty="0"/>
              <a:t> 3 mg + Ethinyl Estradiol 0.02 mg</a:t>
            </a:r>
          </a:p>
        </p:txBody>
      </p:sp>
      <p:sp>
        <p:nvSpPr>
          <p:cNvPr id="3" name="Text Placeholder 2">
            <a:extLst>
              <a:ext uri="{FF2B5EF4-FFF2-40B4-BE49-F238E27FC236}">
                <a16:creationId xmlns:a16="http://schemas.microsoft.com/office/drawing/2014/main" id="{0F77D07F-7107-4F42-8572-56C2A5D93719}"/>
              </a:ext>
            </a:extLst>
          </p:cNvPr>
          <p:cNvSpPr>
            <a:spLocks noGrp="1"/>
          </p:cNvSpPr>
          <p:nvPr>
            <p:ph type="body" idx="1"/>
          </p:nvPr>
        </p:nvSpPr>
        <p:spPr/>
        <p:txBody>
          <a:bodyPr/>
          <a:lstStyle/>
          <a:p>
            <a:r>
              <a:rPr lang="en-US" dirty="0"/>
              <a:t>Approved for contraception</a:t>
            </a:r>
          </a:p>
          <a:p>
            <a:r>
              <a:rPr lang="en-US" dirty="0"/>
              <a:t>U.S. – also approved for treatment of mild-moderate acne in women/girls ≥ 14 years</a:t>
            </a:r>
          </a:p>
          <a:p>
            <a:r>
              <a:rPr lang="en-US" dirty="0"/>
              <a:t>Increased venous thromboembolism risk?</a:t>
            </a:r>
          </a:p>
          <a:p>
            <a:pPr lvl="1"/>
            <a:r>
              <a:rPr lang="en-US" dirty="0"/>
              <a:t>Dispelled in several-conducted, prospective cohort studies</a:t>
            </a:r>
          </a:p>
          <a:p>
            <a:pPr lvl="1"/>
            <a:r>
              <a:rPr lang="en-US" dirty="0"/>
              <a:t>INAS study – HR DRSP 24 vs. LNG COC: 0.8 (0.4-1.5)</a:t>
            </a:r>
          </a:p>
        </p:txBody>
      </p:sp>
      <p:sp>
        <p:nvSpPr>
          <p:cNvPr id="4" name="Text Placeholder 3">
            <a:extLst>
              <a:ext uri="{FF2B5EF4-FFF2-40B4-BE49-F238E27FC236}">
                <a16:creationId xmlns:a16="http://schemas.microsoft.com/office/drawing/2014/main" id="{4EAD9CEF-2DC9-4C86-8567-51EE9AAECD6B}"/>
              </a:ext>
            </a:extLst>
          </p:cNvPr>
          <p:cNvSpPr>
            <a:spLocks noGrp="1"/>
          </p:cNvSpPr>
          <p:nvPr>
            <p:ph type="body" idx="2"/>
          </p:nvPr>
        </p:nvSpPr>
        <p:spPr>
          <a:xfrm>
            <a:off x="364389" y="1762934"/>
            <a:ext cx="11416277" cy="790575"/>
          </a:xfrm>
        </p:spPr>
        <p:txBody>
          <a:bodyPr/>
          <a:lstStyle/>
          <a:p>
            <a:r>
              <a:rPr lang="en-US" sz="3200" dirty="0"/>
              <a:t>24 active pills and 4 placebo pills</a:t>
            </a:r>
          </a:p>
        </p:txBody>
      </p:sp>
      <p:pic>
        <p:nvPicPr>
          <p:cNvPr id="5" name="Google Shape;366;p36">
            <a:extLst>
              <a:ext uri="{FF2B5EF4-FFF2-40B4-BE49-F238E27FC236}">
                <a16:creationId xmlns:a16="http://schemas.microsoft.com/office/drawing/2014/main" id="{5E90886E-9723-45BA-829C-7CFA2E0C379B}"/>
              </a:ext>
            </a:extLst>
          </p:cNvPr>
          <p:cNvPicPr preferRelativeResize="0"/>
          <p:nvPr/>
        </p:nvPicPr>
        <p:blipFill rotWithShape="1">
          <a:blip r:embed="rId2">
            <a:alphaModFix/>
          </a:blip>
          <a:srcRect/>
          <a:stretch/>
        </p:blipFill>
        <p:spPr>
          <a:xfrm>
            <a:off x="7445848" y="1130849"/>
            <a:ext cx="4556423" cy="2439787"/>
          </a:xfrm>
          <a:prstGeom prst="rect">
            <a:avLst/>
          </a:prstGeom>
          <a:noFill/>
          <a:ln>
            <a:noFill/>
          </a:ln>
        </p:spPr>
      </p:pic>
      <p:sp>
        <p:nvSpPr>
          <p:cNvPr id="6" name="TextBox 5">
            <a:extLst>
              <a:ext uri="{FF2B5EF4-FFF2-40B4-BE49-F238E27FC236}">
                <a16:creationId xmlns:a16="http://schemas.microsoft.com/office/drawing/2014/main" id="{B76E1857-6C59-4BC0-9FD7-FC5E5B9214D8}"/>
              </a:ext>
            </a:extLst>
          </p:cNvPr>
          <p:cNvSpPr txBox="1"/>
          <p:nvPr/>
        </p:nvSpPr>
        <p:spPr>
          <a:xfrm>
            <a:off x="364389" y="6434316"/>
            <a:ext cx="8667757" cy="307777"/>
          </a:xfrm>
          <a:prstGeom prst="rect">
            <a:avLst/>
          </a:prstGeom>
          <a:noFill/>
        </p:spPr>
        <p:txBody>
          <a:bodyPr wrap="none" rtlCol="0">
            <a:spAutoFit/>
          </a:bodyPr>
          <a:lstStyle/>
          <a:p>
            <a:r>
              <a:rPr lang="en-US" dirty="0">
                <a:solidFill>
                  <a:schemeClr val="accent5"/>
                </a:solidFill>
              </a:rPr>
              <a:t>Dinger JC et al. Contraception 2014 Apr, 89:253-63; </a:t>
            </a:r>
            <a:r>
              <a:rPr lang="fr-FR" sz="1400" dirty="0" err="1">
                <a:solidFill>
                  <a:schemeClr val="accent5"/>
                </a:solidFill>
                <a:latin typeface="Arial"/>
                <a:cs typeface="Arial"/>
              </a:rPr>
              <a:t>Dinger</a:t>
            </a:r>
            <a:r>
              <a:rPr lang="fr-FR" sz="1400" dirty="0">
                <a:solidFill>
                  <a:schemeClr val="accent5"/>
                </a:solidFill>
                <a:latin typeface="Arial"/>
                <a:cs typeface="Arial"/>
              </a:rPr>
              <a:t> JC et al. Contraception 2007 Feb;75):344–354</a:t>
            </a:r>
            <a:endParaRPr lang="en-US" dirty="0">
              <a:solidFill>
                <a:schemeClr val="accent5"/>
              </a:solidFill>
            </a:endParaRPr>
          </a:p>
        </p:txBody>
      </p:sp>
    </p:spTree>
    <p:extLst>
      <p:ext uri="{BB962C8B-B14F-4D97-AF65-F5344CB8AC3E}">
        <p14:creationId xmlns:p14="http://schemas.microsoft.com/office/powerpoint/2010/main" val="277305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3"/>
          <p:cNvSpPr txBox="1">
            <a:spLocks noGrp="1"/>
          </p:cNvSpPr>
          <p:nvPr>
            <p:ph type="title"/>
          </p:nvPr>
        </p:nvSpPr>
        <p:spPr>
          <a:xfrm>
            <a:off x="364389" y="526072"/>
            <a:ext cx="11416278" cy="87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en-US" dirty="0"/>
              <a:t>“Traditional” Progestin-only pill</a:t>
            </a:r>
            <a:endParaRPr dirty="0"/>
          </a:p>
        </p:txBody>
      </p:sp>
      <p:sp>
        <p:nvSpPr>
          <p:cNvPr id="343" name="Google Shape;343;p33"/>
          <p:cNvSpPr txBox="1">
            <a:spLocks noGrp="1"/>
          </p:cNvSpPr>
          <p:nvPr>
            <p:ph type="body" idx="1"/>
          </p:nvPr>
        </p:nvSpPr>
        <p:spPr>
          <a:xfrm>
            <a:off x="364389" y="1533377"/>
            <a:ext cx="6978946" cy="4689869"/>
          </a:xfrm>
          <a:prstGeom prst="rect">
            <a:avLst/>
          </a:prstGeom>
          <a:noFill/>
          <a:ln>
            <a:noFill/>
          </a:ln>
        </p:spPr>
        <p:txBody>
          <a:bodyPr spcFirstLastPara="1" wrap="square" lIns="91425" tIns="45700" rIns="91425" bIns="45700" anchor="t" anchorCtr="0">
            <a:noAutofit/>
          </a:bodyPr>
          <a:lstStyle/>
          <a:p>
            <a:pPr marL="342900" indent="-228600">
              <a:lnSpc>
                <a:spcPct val="90000"/>
              </a:lnSpc>
              <a:spcBef>
                <a:spcPts val="1100"/>
              </a:spcBef>
              <a:buSzPts val="2800"/>
            </a:pPr>
            <a:r>
              <a:rPr lang="en-US" sz="2800" dirty="0">
                <a:latin typeface="Calibri"/>
                <a:ea typeface="Calibri"/>
                <a:cs typeface="Calibri"/>
                <a:sym typeface="Calibri"/>
              </a:rPr>
              <a:t>Norethindrone 350 mcg daily</a:t>
            </a:r>
            <a:endParaRPr dirty="0"/>
          </a:p>
          <a:p>
            <a:pPr marL="800100" lvl="1" indent="-228600">
              <a:spcBef>
                <a:spcPts val="500"/>
              </a:spcBef>
              <a:buSzPts val="2200"/>
            </a:pPr>
            <a:r>
              <a:rPr lang="en-US" sz="2200" dirty="0">
                <a:latin typeface="Calibri"/>
                <a:ea typeface="Calibri"/>
                <a:cs typeface="Calibri"/>
                <a:sym typeface="Calibri"/>
              </a:rPr>
              <a:t>Same time!</a:t>
            </a:r>
            <a:endParaRPr dirty="0"/>
          </a:p>
          <a:p>
            <a:pPr marL="342900" indent="-228600">
              <a:lnSpc>
                <a:spcPct val="90000"/>
              </a:lnSpc>
              <a:spcBef>
                <a:spcPts val="500"/>
              </a:spcBef>
              <a:buSzPts val="2800"/>
            </a:pPr>
            <a:r>
              <a:rPr lang="en-US" sz="2800" dirty="0">
                <a:latin typeface="Calibri"/>
                <a:ea typeface="Calibri"/>
                <a:cs typeface="Calibri"/>
                <a:sym typeface="Calibri"/>
              </a:rPr>
              <a:t>No hormone-free days</a:t>
            </a:r>
            <a:endParaRPr dirty="0"/>
          </a:p>
          <a:p>
            <a:pPr marL="342900" indent="-228600">
              <a:lnSpc>
                <a:spcPct val="90000"/>
              </a:lnSpc>
              <a:spcBef>
                <a:spcPts val="500"/>
              </a:spcBef>
              <a:buSzPts val="2800"/>
            </a:pPr>
            <a:r>
              <a:rPr lang="en-US" sz="2800" dirty="0">
                <a:latin typeface="Calibri"/>
                <a:ea typeface="Calibri"/>
                <a:cs typeface="Calibri"/>
                <a:sym typeface="Calibri"/>
              </a:rPr>
              <a:t>Mechanism</a:t>
            </a:r>
            <a:endParaRPr dirty="0"/>
          </a:p>
          <a:p>
            <a:pPr marL="800100" lvl="1" indent="-228600">
              <a:spcBef>
                <a:spcPts val="500"/>
              </a:spcBef>
              <a:buSzPts val="2200"/>
            </a:pPr>
            <a:r>
              <a:rPr lang="en-US" sz="2200" dirty="0">
                <a:latin typeface="Calibri"/>
                <a:ea typeface="Calibri"/>
                <a:cs typeface="Calibri"/>
                <a:sym typeface="Calibri"/>
              </a:rPr>
              <a:t>Thickening cervical mucus</a:t>
            </a:r>
            <a:endParaRPr dirty="0"/>
          </a:p>
          <a:p>
            <a:pPr marL="800100" lvl="1" indent="-228600">
              <a:spcBef>
                <a:spcPts val="500"/>
              </a:spcBef>
              <a:buSzPts val="2200"/>
            </a:pPr>
            <a:r>
              <a:rPr lang="en-US" sz="2200" dirty="0">
                <a:latin typeface="Calibri"/>
                <a:ea typeface="Calibri"/>
                <a:cs typeface="Calibri"/>
                <a:sym typeface="Calibri"/>
              </a:rPr>
              <a:t>Does NOT reliably inhibit ovulation</a:t>
            </a:r>
            <a:endParaRPr dirty="0"/>
          </a:p>
          <a:p>
            <a:pPr marL="800100" lvl="1" indent="-228600">
              <a:spcBef>
                <a:spcPts val="500"/>
              </a:spcBef>
              <a:buSzPts val="2200"/>
            </a:pPr>
            <a:r>
              <a:rPr lang="en-US" sz="2200" dirty="0">
                <a:latin typeface="Calibri"/>
                <a:ea typeface="Calibri"/>
                <a:cs typeface="Calibri"/>
                <a:sym typeface="Calibri"/>
              </a:rPr>
              <a:t>Vulnerable efficacy</a:t>
            </a:r>
            <a:endParaRPr dirty="0"/>
          </a:p>
          <a:p>
            <a:pPr marL="342900" indent="-228600">
              <a:lnSpc>
                <a:spcPct val="90000"/>
              </a:lnSpc>
              <a:spcBef>
                <a:spcPts val="500"/>
              </a:spcBef>
              <a:buSzPts val="2800"/>
            </a:pPr>
            <a:r>
              <a:rPr lang="en-US" sz="2800" dirty="0">
                <a:latin typeface="Calibri"/>
                <a:ea typeface="Calibri"/>
                <a:cs typeface="Calibri"/>
                <a:sym typeface="Calibri"/>
              </a:rPr>
              <a:t>More breakthrough bleeding</a:t>
            </a:r>
            <a:endParaRPr dirty="0"/>
          </a:p>
          <a:p>
            <a:pPr marL="1028700" lvl="2" indent="0" algn="l" rtl="0">
              <a:lnSpc>
                <a:spcPct val="90000"/>
              </a:lnSpc>
              <a:spcBef>
                <a:spcPts val="500"/>
              </a:spcBef>
              <a:spcAft>
                <a:spcPts val="0"/>
              </a:spcAft>
              <a:buClr>
                <a:schemeClr val="dk1"/>
              </a:buClr>
              <a:buSzPts val="2400"/>
              <a:buNone/>
            </a:pPr>
            <a:endParaRPr dirty="0">
              <a:latin typeface="Calibri"/>
              <a:ea typeface="Calibri"/>
              <a:cs typeface="Calibri"/>
              <a:sym typeface="Calibri"/>
            </a:endParaRPr>
          </a:p>
        </p:txBody>
      </p:sp>
      <p:pic>
        <p:nvPicPr>
          <p:cNvPr id="344" name="Google Shape;344;p33"/>
          <p:cNvPicPr preferRelativeResize="0"/>
          <p:nvPr/>
        </p:nvPicPr>
        <p:blipFill rotWithShape="1">
          <a:blip r:embed="rId3">
            <a:alphaModFix/>
          </a:blip>
          <a:srcRect/>
          <a:stretch/>
        </p:blipFill>
        <p:spPr>
          <a:xfrm>
            <a:off x="7343335" y="1533377"/>
            <a:ext cx="3302000" cy="2997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066BC-5BFF-484F-8E2B-65679A18437C}"/>
              </a:ext>
            </a:extLst>
          </p:cNvPr>
          <p:cNvSpPr>
            <a:spLocks noGrp="1"/>
          </p:cNvSpPr>
          <p:nvPr>
            <p:ph type="title"/>
          </p:nvPr>
        </p:nvSpPr>
        <p:spPr/>
        <p:txBody>
          <a:bodyPr/>
          <a:lstStyle/>
          <a:p>
            <a:r>
              <a:rPr lang="en-US" dirty="0" err="1"/>
              <a:t>Drospirenone</a:t>
            </a:r>
            <a:r>
              <a:rPr lang="en-US" dirty="0"/>
              <a:t> 4 mg</a:t>
            </a:r>
          </a:p>
        </p:txBody>
      </p:sp>
      <p:sp>
        <p:nvSpPr>
          <p:cNvPr id="3" name="Text Placeholder 2">
            <a:extLst>
              <a:ext uri="{FF2B5EF4-FFF2-40B4-BE49-F238E27FC236}">
                <a16:creationId xmlns:a16="http://schemas.microsoft.com/office/drawing/2014/main" id="{37EAD0D7-CC89-49CC-AD8B-917983972621}"/>
              </a:ext>
            </a:extLst>
          </p:cNvPr>
          <p:cNvSpPr>
            <a:spLocks noGrp="1"/>
          </p:cNvSpPr>
          <p:nvPr>
            <p:ph type="body" idx="1"/>
          </p:nvPr>
        </p:nvSpPr>
        <p:spPr>
          <a:xfrm>
            <a:off x="292469" y="1872785"/>
            <a:ext cx="11416278" cy="3304780"/>
          </a:xfrm>
        </p:spPr>
        <p:txBody>
          <a:bodyPr/>
          <a:lstStyle/>
          <a:p>
            <a:r>
              <a:rPr lang="en-US" dirty="0"/>
              <a:t>Mechanism of action: suppression of ovulation</a:t>
            </a:r>
          </a:p>
          <a:p>
            <a:r>
              <a:rPr lang="en-US" dirty="0"/>
              <a:t>Low failure rate</a:t>
            </a:r>
          </a:p>
          <a:p>
            <a:pPr lvl="1"/>
            <a:r>
              <a:rPr lang="en-US" dirty="0"/>
              <a:t>1.8% (Pearl index = 4)</a:t>
            </a:r>
          </a:p>
          <a:p>
            <a:pPr lvl="1"/>
            <a:r>
              <a:rPr lang="en-US" dirty="0"/>
              <a:t>Efficacy persists even with BMI &gt; 30</a:t>
            </a:r>
          </a:p>
          <a:p>
            <a:r>
              <a:rPr lang="en-US" dirty="0"/>
              <a:t>Half life 24-30 hours</a:t>
            </a:r>
          </a:p>
          <a:p>
            <a:pPr lvl="1"/>
            <a:r>
              <a:rPr lang="en-US" dirty="0"/>
              <a:t>Less strict on timing of daily pill</a:t>
            </a:r>
          </a:p>
          <a:p>
            <a:r>
              <a:rPr lang="en-US" dirty="0"/>
              <a:t>Reduced breakthrough bleeding</a:t>
            </a:r>
          </a:p>
          <a:p>
            <a:r>
              <a:rPr lang="en-US" dirty="0"/>
              <a:t>Reduced dysmenorrhea over time</a:t>
            </a:r>
          </a:p>
        </p:txBody>
      </p:sp>
      <p:sp>
        <p:nvSpPr>
          <p:cNvPr id="4" name="Text Placeholder 3">
            <a:extLst>
              <a:ext uri="{FF2B5EF4-FFF2-40B4-BE49-F238E27FC236}">
                <a16:creationId xmlns:a16="http://schemas.microsoft.com/office/drawing/2014/main" id="{184A075C-F2D2-42FC-A496-42E1658ECD42}"/>
              </a:ext>
            </a:extLst>
          </p:cNvPr>
          <p:cNvSpPr>
            <a:spLocks noGrp="1"/>
          </p:cNvSpPr>
          <p:nvPr>
            <p:ph type="body" idx="2"/>
          </p:nvPr>
        </p:nvSpPr>
        <p:spPr>
          <a:xfrm>
            <a:off x="292470" y="1082210"/>
            <a:ext cx="11416277" cy="790575"/>
          </a:xfrm>
        </p:spPr>
        <p:txBody>
          <a:bodyPr/>
          <a:lstStyle/>
          <a:p>
            <a:r>
              <a:rPr lang="en-US" sz="3200" dirty="0"/>
              <a:t>24 active pills and 4 placebo pills</a:t>
            </a:r>
          </a:p>
        </p:txBody>
      </p:sp>
      <p:pic>
        <p:nvPicPr>
          <p:cNvPr id="5" name="Google Shape;366;p36">
            <a:extLst>
              <a:ext uri="{FF2B5EF4-FFF2-40B4-BE49-F238E27FC236}">
                <a16:creationId xmlns:a16="http://schemas.microsoft.com/office/drawing/2014/main" id="{6E43DD1D-8E65-44D5-AEA2-4001EF6DC1D6}"/>
              </a:ext>
            </a:extLst>
          </p:cNvPr>
          <p:cNvPicPr preferRelativeResize="0"/>
          <p:nvPr/>
        </p:nvPicPr>
        <p:blipFill rotWithShape="1">
          <a:blip r:embed="rId2">
            <a:alphaModFix/>
          </a:blip>
          <a:srcRect/>
          <a:stretch/>
        </p:blipFill>
        <p:spPr>
          <a:xfrm>
            <a:off x="7152324" y="257605"/>
            <a:ext cx="4556423" cy="2439787"/>
          </a:xfrm>
          <a:prstGeom prst="rect">
            <a:avLst/>
          </a:prstGeom>
          <a:noFill/>
          <a:ln>
            <a:noFill/>
          </a:ln>
        </p:spPr>
      </p:pic>
    </p:spTree>
    <p:extLst>
      <p:ext uri="{BB962C8B-B14F-4D97-AF65-F5344CB8AC3E}">
        <p14:creationId xmlns:p14="http://schemas.microsoft.com/office/powerpoint/2010/main" val="168315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5353" y="238724"/>
            <a:ext cx="10859783" cy="726041"/>
          </a:xfrm>
        </p:spPr>
        <p:txBody>
          <a:bodyPr>
            <a:normAutofit fontScale="92500" lnSpcReduction="10000"/>
          </a:bodyPr>
          <a:lstStyle/>
          <a:p>
            <a:pPr marL="76200" indent="0" algn="ctr">
              <a:buNone/>
            </a:pPr>
            <a:r>
              <a:rPr lang="en-US" sz="3600" dirty="0">
                <a:solidFill>
                  <a:schemeClr val="accent5"/>
                </a:solidFill>
              </a:rPr>
              <a:t>New 1-Year Contraceptive Ring (Vaginal System)</a:t>
            </a:r>
          </a:p>
        </p:txBody>
      </p:sp>
      <p:sp>
        <p:nvSpPr>
          <p:cNvPr id="5" name="Text Placeholder 4"/>
          <p:cNvSpPr>
            <a:spLocks noGrp="1"/>
          </p:cNvSpPr>
          <p:nvPr>
            <p:ph type="body" sz="quarter" idx="11"/>
          </p:nvPr>
        </p:nvSpPr>
        <p:spPr>
          <a:xfrm>
            <a:off x="431514" y="1335640"/>
            <a:ext cx="11003622" cy="4407614"/>
          </a:xfrm>
        </p:spPr>
        <p:txBody>
          <a:bodyPr>
            <a:normAutofit/>
          </a:bodyPr>
          <a:lstStyle/>
          <a:p>
            <a:pPr indent="-457200">
              <a:buFont typeface="Arial" charset="0"/>
              <a:buChar char="•"/>
            </a:pPr>
            <a:r>
              <a:rPr lang="en-US" sz="2667" dirty="0" err="1"/>
              <a:t>Segesterone</a:t>
            </a:r>
            <a:r>
              <a:rPr lang="en-US" sz="2667" dirty="0"/>
              <a:t> acetate and </a:t>
            </a:r>
            <a:r>
              <a:rPr lang="en-US" sz="2667" dirty="0" err="1"/>
              <a:t>ethinyl</a:t>
            </a:r>
            <a:r>
              <a:rPr lang="en-US" sz="2667" dirty="0"/>
              <a:t> estradiol vaginal system (brand name: </a:t>
            </a:r>
            <a:r>
              <a:rPr lang="en-US" sz="2667" dirty="0" err="1"/>
              <a:t>Annovera</a:t>
            </a:r>
            <a:r>
              <a:rPr lang="en-US" sz="2800" dirty="0">
                <a:solidFill>
                  <a:schemeClr val="dk1"/>
                </a:solidFill>
              </a:rPr>
              <a:t>®</a:t>
            </a:r>
            <a:r>
              <a:rPr lang="en-US" sz="2667" dirty="0"/>
              <a:t>)</a:t>
            </a:r>
          </a:p>
          <a:p>
            <a:pPr indent="-457200">
              <a:buFont typeface="Arial" charset="0"/>
              <a:buChar char="•"/>
            </a:pPr>
            <a:r>
              <a:rPr lang="en-US" sz="2667" dirty="0"/>
              <a:t>FDA approved as of August 10, 2018</a:t>
            </a:r>
          </a:p>
          <a:p>
            <a:pPr indent="-457200">
              <a:buFont typeface="Arial" charset="0"/>
              <a:buChar char="•"/>
            </a:pPr>
            <a:r>
              <a:rPr lang="en-US" sz="2667" dirty="0"/>
              <a:t>Commercially available at end of 2019 in the US</a:t>
            </a:r>
          </a:p>
          <a:p>
            <a:pPr indent="-457200">
              <a:buFont typeface="Arial" charset="0"/>
              <a:buChar char="•"/>
            </a:pPr>
            <a:r>
              <a:rPr lang="en-US" sz="2667" dirty="0"/>
              <a:t>Same contraindications, side effects, mechanism of action as other combined hormonal contraceptives</a:t>
            </a:r>
          </a:p>
          <a:p>
            <a:pPr marL="1028669" lvl="1" indent="-457189"/>
            <a:r>
              <a:rPr lang="en-US" sz="2667" dirty="0"/>
              <a:t>Also does not protect against STIs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5094" y="4867231"/>
            <a:ext cx="2621855" cy="1752045"/>
          </a:xfrm>
          <a:prstGeom prst="rect">
            <a:avLst/>
          </a:prstGeom>
        </p:spPr>
      </p:pic>
    </p:spTree>
    <p:custDataLst>
      <p:tags r:id="rId1"/>
    </p:custDataLst>
    <p:extLst>
      <p:ext uri="{BB962C8B-B14F-4D97-AF65-F5344CB8AC3E}">
        <p14:creationId xmlns:p14="http://schemas.microsoft.com/office/powerpoint/2010/main" val="126863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368157" y="246581"/>
            <a:ext cx="11455685" cy="770562"/>
          </a:xfrm>
        </p:spPr>
        <p:txBody>
          <a:bodyPr rtlCol="0">
            <a:noAutofit/>
          </a:bodyPr>
          <a:lstStyle/>
          <a:p>
            <a:pPr>
              <a:defRPr/>
            </a:pPr>
            <a:r>
              <a:rPr lang="en-US" sz="3600" dirty="0">
                <a:solidFill>
                  <a:schemeClr val="accent5"/>
                </a:solidFill>
              </a:rPr>
              <a:t>Similarities and differences between contraceptive rings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0713513"/>
              </p:ext>
            </p:extLst>
          </p:nvPr>
        </p:nvGraphicFramePr>
        <p:xfrm>
          <a:off x="368157" y="1107972"/>
          <a:ext cx="8705849" cy="5070324"/>
        </p:xfrm>
        <a:graphic>
          <a:graphicData uri="http://schemas.openxmlformats.org/drawingml/2006/table">
            <a:tbl>
              <a:tblPr bandRow="1">
                <a:tableStyleId>{5C22544A-7EE6-4342-B048-85BDC9FD1C3A}</a:tableStyleId>
              </a:tblPr>
              <a:tblGrid>
                <a:gridCol w="1275420">
                  <a:extLst>
                    <a:ext uri="{9D8B030D-6E8A-4147-A177-3AD203B41FA5}">
                      <a16:colId xmlns:a16="http://schemas.microsoft.com/office/drawing/2014/main" val="20000"/>
                    </a:ext>
                  </a:extLst>
                </a:gridCol>
                <a:gridCol w="3607729">
                  <a:extLst>
                    <a:ext uri="{9D8B030D-6E8A-4147-A177-3AD203B41FA5}">
                      <a16:colId xmlns:a16="http://schemas.microsoft.com/office/drawing/2014/main" val="20001"/>
                    </a:ext>
                  </a:extLst>
                </a:gridCol>
                <a:gridCol w="3822700">
                  <a:extLst>
                    <a:ext uri="{9D8B030D-6E8A-4147-A177-3AD203B41FA5}">
                      <a16:colId xmlns:a16="http://schemas.microsoft.com/office/drawing/2014/main" val="20002"/>
                    </a:ext>
                  </a:extLst>
                </a:gridCol>
              </a:tblGrid>
              <a:tr h="775722">
                <a:tc>
                  <a:txBody>
                    <a:bodyPr/>
                    <a:lstStyle/>
                    <a:p>
                      <a:pPr>
                        <a:buClr>
                          <a:schemeClr val="bg1"/>
                        </a:buClr>
                      </a:pPr>
                      <a:endParaRPr lang="en-US" sz="1900" b="0" dirty="0">
                        <a:solidFill>
                          <a:schemeClr val="bg2">
                            <a:lumMod val="75000"/>
                          </a:schemeClr>
                        </a:solidFill>
                      </a:endParaRPr>
                    </a:p>
                  </a:txBody>
                  <a:tcPr marT="45713" marB="45713" anchor="ctr">
                    <a:solidFill>
                      <a:schemeClr val="tx2">
                        <a:lumMod val="20000"/>
                        <a:lumOff val="80000"/>
                      </a:schemeClr>
                    </a:solidFill>
                  </a:tcPr>
                </a:tc>
                <a:tc>
                  <a:txBody>
                    <a:bodyPr/>
                    <a:lstStyle/>
                    <a:p>
                      <a:pPr marL="0" indent="0">
                        <a:lnSpc>
                          <a:spcPct val="80000"/>
                        </a:lnSpc>
                        <a:spcBef>
                          <a:spcPts val="600"/>
                        </a:spcBef>
                        <a:buClr>
                          <a:schemeClr val="bg1"/>
                        </a:buClr>
                        <a:buFont typeface="Arial" pitchFamily="34" charset="0"/>
                        <a:buNone/>
                        <a:defRPr/>
                      </a:pPr>
                      <a:r>
                        <a:rPr lang="en-US" sz="1900" b="1" kern="0" dirty="0">
                          <a:solidFill>
                            <a:schemeClr val="bg2">
                              <a:lumMod val="75000"/>
                            </a:schemeClr>
                          </a:solidFill>
                          <a:latin typeface="+mn-lt"/>
                        </a:rPr>
                        <a:t>New</a:t>
                      </a:r>
                      <a:r>
                        <a:rPr lang="en-US" sz="1900" b="1" kern="0" baseline="0" dirty="0">
                          <a:solidFill>
                            <a:schemeClr val="bg2">
                              <a:lumMod val="75000"/>
                            </a:schemeClr>
                          </a:solidFill>
                          <a:latin typeface="+mn-lt"/>
                        </a:rPr>
                        <a:t> </a:t>
                      </a:r>
                      <a:r>
                        <a:rPr lang="en-US" sz="1900" b="1" kern="0" dirty="0">
                          <a:solidFill>
                            <a:schemeClr val="bg2">
                              <a:lumMod val="75000"/>
                            </a:schemeClr>
                          </a:solidFill>
                          <a:latin typeface="+mn-lt"/>
                        </a:rPr>
                        <a:t>1-Year</a:t>
                      </a:r>
                      <a:r>
                        <a:rPr lang="en-US" sz="1900" b="1" kern="0" baseline="0" dirty="0">
                          <a:solidFill>
                            <a:schemeClr val="bg2">
                              <a:lumMod val="75000"/>
                            </a:schemeClr>
                          </a:solidFill>
                          <a:latin typeface="+mn-lt"/>
                        </a:rPr>
                        <a:t> Contraceptive Ring (</a:t>
                      </a:r>
                      <a:r>
                        <a:rPr lang="en-US" sz="1900" b="1" kern="0" baseline="0" dirty="0" err="1">
                          <a:solidFill>
                            <a:schemeClr val="bg2">
                              <a:lumMod val="75000"/>
                            </a:schemeClr>
                          </a:solidFill>
                          <a:latin typeface="+mn-lt"/>
                        </a:rPr>
                        <a:t>Annovera</a:t>
                      </a:r>
                      <a:r>
                        <a:rPr lang="en-US" sz="1800" b="1" kern="1200" dirty="0">
                          <a:solidFill>
                            <a:schemeClr val="bg2">
                              <a:lumMod val="75000"/>
                            </a:schemeClr>
                          </a:solidFill>
                          <a:effectLst/>
                          <a:latin typeface="+mn-lt"/>
                          <a:ea typeface="+mn-ea"/>
                          <a:cs typeface="+mn-cs"/>
                        </a:rPr>
                        <a:t>®</a:t>
                      </a:r>
                      <a:r>
                        <a:rPr lang="en-US" sz="1900" b="1" kern="0" baseline="0" dirty="0">
                          <a:solidFill>
                            <a:schemeClr val="bg2">
                              <a:lumMod val="75000"/>
                            </a:schemeClr>
                          </a:solidFill>
                          <a:latin typeface="+mn-lt"/>
                        </a:rPr>
                        <a:t>)</a:t>
                      </a:r>
                      <a:endParaRPr lang="en-US" sz="1900" b="1" kern="0" dirty="0">
                        <a:solidFill>
                          <a:schemeClr val="bg2">
                            <a:lumMod val="75000"/>
                          </a:schemeClr>
                        </a:solidFill>
                        <a:latin typeface="+mn-lt"/>
                      </a:endParaRPr>
                    </a:p>
                  </a:txBody>
                  <a:tcPr marT="45713" marB="45713" anchor="ctr">
                    <a:solidFill>
                      <a:schemeClr val="tx2">
                        <a:lumMod val="20000"/>
                        <a:lumOff val="80000"/>
                      </a:schemeClr>
                    </a:solidFill>
                  </a:tcPr>
                </a:tc>
                <a:tc>
                  <a:txBody>
                    <a:bodyPr/>
                    <a:lstStyle/>
                    <a:p>
                      <a:pPr marL="0" indent="0">
                        <a:lnSpc>
                          <a:spcPct val="80000"/>
                        </a:lnSpc>
                        <a:spcBef>
                          <a:spcPts val="600"/>
                        </a:spcBef>
                        <a:buClr>
                          <a:schemeClr val="bg1"/>
                        </a:buClr>
                        <a:buFont typeface="Arial" pitchFamily="34" charset="0"/>
                        <a:buNone/>
                        <a:defRPr/>
                      </a:pPr>
                      <a:r>
                        <a:rPr lang="en-US" sz="1900" b="1" kern="0" dirty="0">
                          <a:solidFill>
                            <a:schemeClr val="bg2">
                              <a:lumMod val="75000"/>
                            </a:schemeClr>
                          </a:solidFill>
                          <a:latin typeface="+mn-lt"/>
                        </a:rPr>
                        <a:t>Existing Monthly Contraceptive Ring (</a:t>
                      </a:r>
                      <a:r>
                        <a:rPr lang="en-US" sz="1900" b="1" kern="0" dirty="0" err="1">
                          <a:solidFill>
                            <a:schemeClr val="bg2">
                              <a:lumMod val="75000"/>
                            </a:schemeClr>
                          </a:solidFill>
                          <a:latin typeface="+mn-lt"/>
                        </a:rPr>
                        <a:t>NuvaRing</a:t>
                      </a:r>
                      <a:r>
                        <a:rPr lang="en-US" sz="1800" b="1" kern="1200" dirty="0">
                          <a:solidFill>
                            <a:schemeClr val="bg2">
                              <a:lumMod val="75000"/>
                            </a:schemeClr>
                          </a:solidFill>
                          <a:effectLst/>
                          <a:latin typeface="+mn-lt"/>
                          <a:ea typeface="+mn-ea"/>
                          <a:cs typeface="+mn-cs"/>
                        </a:rPr>
                        <a:t>®</a:t>
                      </a:r>
                      <a:r>
                        <a:rPr lang="en-US" sz="1900" b="1" kern="0" dirty="0">
                          <a:solidFill>
                            <a:schemeClr val="bg2">
                              <a:lumMod val="75000"/>
                            </a:schemeClr>
                          </a:solidFill>
                          <a:latin typeface="+mn-lt"/>
                        </a:rPr>
                        <a:t>)</a:t>
                      </a:r>
                    </a:p>
                  </a:txBody>
                  <a:tcPr marT="45713" marB="45713" anchor="ctr">
                    <a:solidFill>
                      <a:schemeClr val="tx2">
                        <a:lumMod val="20000"/>
                        <a:lumOff val="80000"/>
                      </a:schemeClr>
                    </a:solidFill>
                  </a:tcPr>
                </a:tc>
                <a:extLst>
                  <a:ext uri="{0D108BD9-81ED-4DB2-BD59-A6C34878D82A}">
                    <a16:rowId xmlns:a16="http://schemas.microsoft.com/office/drawing/2014/main" val="10002"/>
                  </a:ext>
                </a:extLst>
              </a:tr>
              <a:tr h="775722">
                <a:tc>
                  <a:txBody>
                    <a:bodyPr/>
                    <a:lstStyle/>
                    <a:p>
                      <a:pPr marL="0" marR="0" indent="0" algn="l" defTabSz="914377" rtl="0" eaLnBrk="1" fontAlgn="auto" latinLnBrk="0" hangingPunct="1">
                        <a:lnSpc>
                          <a:spcPct val="100000"/>
                        </a:lnSpc>
                        <a:spcBef>
                          <a:spcPts val="0"/>
                        </a:spcBef>
                        <a:spcAft>
                          <a:spcPts val="0"/>
                        </a:spcAft>
                        <a:buClr>
                          <a:schemeClr val="bg1"/>
                        </a:buClr>
                        <a:buSzTx/>
                        <a:buFontTx/>
                        <a:buNone/>
                        <a:tabLst/>
                        <a:defRPr/>
                      </a:pPr>
                      <a:r>
                        <a:rPr lang="en-US" sz="1600" b="0" dirty="0">
                          <a:solidFill>
                            <a:schemeClr val="bg2">
                              <a:lumMod val="75000"/>
                            </a:schemeClr>
                          </a:solidFill>
                        </a:rPr>
                        <a:t>Estrogen</a:t>
                      </a:r>
                      <a:r>
                        <a:rPr lang="en-US" sz="1600" b="0" baseline="0" dirty="0">
                          <a:solidFill>
                            <a:schemeClr val="bg2">
                              <a:lumMod val="75000"/>
                            </a:schemeClr>
                          </a:solidFill>
                        </a:rPr>
                        <a:t> c</a:t>
                      </a:r>
                      <a:r>
                        <a:rPr lang="en-US" sz="1600" b="0" dirty="0">
                          <a:solidFill>
                            <a:schemeClr val="bg2">
                              <a:lumMod val="75000"/>
                            </a:schemeClr>
                          </a:solidFill>
                        </a:rPr>
                        <a:t>omponent</a:t>
                      </a:r>
                    </a:p>
                  </a:txBody>
                  <a:tcPr marT="45713" marB="45713" anchor="ctr">
                    <a:solidFill>
                      <a:schemeClr val="tx2">
                        <a:lumMod val="20000"/>
                        <a:lumOff val="80000"/>
                      </a:schemeClr>
                    </a:solidFill>
                  </a:tcPr>
                </a:tc>
                <a:tc>
                  <a:txBody>
                    <a:bodyPr/>
                    <a:lstStyle/>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err="1">
                          <a:solidFill>
                            <a:schemeClr val="bg2">
                              <a:lumMod val="75000"/>
                            </a:schemeClr>
                          </a:solidFill>
                          <a:latin typeface="+mn-lt"/>
                        </a:rPr>
                        <a:t>Ethinyl</a:t>
                      </a:r>
                      <a:r>
                        <a:rPr lang="en-US" sz="1900" b="0" kern="0" dirty="0">
                          <a:solidFill>
                            <a:schemeClr val="bg2">
                              <a:lumMod val="75000"/>
                            </a:schemeClr>
                          </a:solidFill>
                          <a:latin typeface="+mn-lt"/>
                        </a:rPr>
                        <a:t> estradiol:</a:t>
                      </a:r>
                      <a:r>
                        <a:rPr lang="en-US" sz="1900" b="0" kern="0" baseline="0" dirty="0">
                          <a:solidFill>
                            <a:schemeClr val="bg2">
                              <a:lumMod val="75000"/>
                            </a:schemeClr>
                          </a:solidFill>
                          <a:latin typeface="+mn-lt"/>
                        </a:rPr>
                        <a:t> </a:t>
                      </a:r>
                      <a:r>
                        <a:rPr lang="en-US" sz="1900" b="0" kern="0" dirty="0">
                          <a:solidFill>
                            <a:schemeClr val="bg2">
                              <a:lumMod val="75000"/>
                            </a:schemeClr>
                          </a:solidFill>
                          <a:latin typeface="+mn-lt"/>
                        </a:rPr>
                        <a:t>0.013mg/day released</a:t>
                      </a:r>
                    </a:p>
                  </a:txBody>
                  <a:tcPr marT="45713" marB="45713" anchor="ctr">
                    <a:solidFill>
                      <a:schemeClr val="tx2">
                        <a:lumMod val="20000"/>
                        <a:lumOff val="80000"/>
                      </a:schemeClr>
                    </a:solidFill>
                  </a:tcPr>
                </a:tc>
                <a:tc>
                  <a:txBody>
                    <a:bodyPr/>
                    <a:lstStyle/>
                    <a:p>
                      <a:pPr marL="228600" indent="-228600">
                        <a:lnSpc>
                          <a:spcPct val="80000"/>
                        </a:lnSpc>
                        <a:spcBef>
                          <a:spcPts val="600"/>
                        </a:spcBef>
                        <a:buClr>
                          <a:schemeClr val="bg1"/>
                        </a:buClr>
                        <a:buFont typeface="Arial" pitchFamily="34" charset="0"/>
                        <a:buChar char="•"/>
                        <a:defRPr/>
                      </a:pPr>
                      <a:r>
                        <a:rPr lang="en-US" sz="1900" b="0" kern="0" dirty="0" err="1">
                          <a:solidFill>
                            <a:schemeClr val="bg2">
                              <a:lumMod val="75000"/>
                            </a:schemeClr>
                          </a:solidFill>
                          <a:latin typeface="+mn-lt"/>
                        </a:rPr>
                        <a:t>Ethinyl</a:t>
                      </a:r>
                      <a:r>
                        <a:rPr lang="en-US" sz="1900" b="0" kern="0" dirty="0">
                          <a:solidFill>
                            <a:schemeClr val="bg2">
                              <a:lumMod val="75000"/>
                            </a:schemeClr>
                          </a:solidFill>
                          <a:latin typeface="+mn-lt"/>
                        </a:rPr>
                        <a:t> estradiol:      0.015mg/day released</a:t>
                      </a:r>
                    </a:p>
                  </a:txBody>
                  <a:tcPr marT="45713" marB="45713" anchor="ctr">
                    <a:solidFill>
                      <a:schemeClr val="tx2">
                        <a:lumMod val="20000"/>
                        <a:lumOff val="80000"/>
                      </a:schemeClr>
                    </a:solidFill>
                  </a:tcPr>
                </a:tc>
                <a:extLst>
                  <a:ext uri="{0D108BD9-81ED-4DB2-BD59-A6C34878D82A}">
                    <a16:rowId xmlns:a16="http://schemas.microsoft.com/office/drawing/2014/main" val="10003"/>
                  </a:ext>
                </a:extLst>
              </a:tr>
              <a:tr h="775722">
                <a:tc>
                  <a:txBody>
                    <a:bodyPr/>
                    <a:lstStyle/>
                    <a:p>
                      <a:pPr>
                        <a:buClr>
                          <a:schemeClr val="bg1"/>
                        </a:buClr>
                      </a:pPr>
                      <a:r>
                        <a:rPr lang="en-US" sz="1600" b="0" dirty="0">
                          <a:solidFill>
                            <a:schemeClr val="bg2">
                              <a:lumMod val="75000"/>
                            </a:schemeClr>
                          </a:solidFill>
                        </a:rPr>
                        <a:t>Progestin</a:t>
                      </a:r>
                      <a:r>
                        <a:rPr lang="en-US" sz="1600" b="0" baseline="0" dirty="0">
                          <a:solidFill>
                            <a:schemeClr val="bg2">
                              <a:lumMod val="75000"/>
                            </a:schemeClr>
                          </a:solidFill>
                        </a:rPr>
                        <a:t> c</a:t>
                      </a:r>
                      <a:r>
                        <a:rPr lang="en-US" sz="1600" b="0" dirty="0">
                          <a:solidFill>
                            <a:schemeClr val="bg2">
                              <a:lumMod val="75000"/>
                            </a:schemeClr>
                          </a:solidFill>
                        </a:rPr>
                        <a:t>omponent</a:t>
                      </a:r>
                    </a:p>
                  </a:txBody>
                  <a:tcPr marT="45713" marB="45713" anchor="ctr">
                    <a:solidFill>
                      <a:schemeClr val="tx2">
                        <a:lumMod val="20000"/>
                        <a:lumOff val="80000"/>
                      </a:schemeClr>
                    </a:solidFill>
                  </a:tcPr>
                </a:tc>
                <a:tc>
                  <a:txBody>
                    <a:bodyPr/>
                    <a:lstStyle/>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err="1">
                          <a:solidFill>
                            <a:schemeClr val="bg2">
                              <a:lumMod val="75000"/>
                            </a:schemeClr>
                          </a:solidFill>
                          <a:latin typeface="+mn-lt"/>
                        </a:rPr>
                        <a:t>Segesterone</a:t>
                      </a:r>
                      <a:r>
                        <a:rPr lang="en-US" sz="1900" b="0" kern="0" dirty="0">
                          <a:solidFill>
                            <a:schemeClr val="bg2">
                              <a:lumMod val="75000"/>
                            </a:schemeClr>
                          </a:solidFill>
                          <a:latin typeface="+mn-lt"/>
                        </a:rPr>
                        <a:t> acetate (</a:t>
                      </a:r>
                      <a:r>
                        <a:rPr lang="en-US" sz="1900" b="0" kern="0" dirty="0" err="1">
                          <a:solidFill>
                            <a:schemeClr val="bg2">
                              <a:lumMod val="75000"/>
                            </a:schemeClr>
                          </a:solidFill>
                          <a:latin typeface="+mn-lt"/>
                        </a:rPr>
                        <a:t>Nestorone</a:t>
                      </a:r>
                      <a:r>
                        <a:rPr lang="en-US" sz="1800" kern="1200" dirty="0">
                          <a:solidFill>
                            <a:schemeClr val="bg2">
                              <a:lumMod val="75000"/>
                            </a:schemeClr>
                          </a:solidFill>
                          <a:effectLst/>
                          <a:latin typeface="+mn-lt"/>
                          <a:ea typeface="+mn-ea"/>
                          <a:cs typeface="+mn-cs"/>
                        </a:rPr>
                        <a:t>®</a:t>
                      </a:r>
                      <a:r>
                        <a:rPr lang="en-US" sz="1900" b="0" kern="0" dirty="0">
                          <a:solidFill>
                            <a:schemeClr val="bg2">
                              <a:lumMod val="75000"/>
                            </a:schemeClr>
                          </a:solidFill>
                          <a:latin typeface="+mn-lt"/>
                        </a:rPr>
                        <a:t>): 0.15mg/day released </a:t>
                      </a:r>
                    </a:p>
                  </a:txBody>
                  <a:tcPr marT="45713" marB="45713" anchor="ctr">
                    <a:solidFill>
                      <a:schemeClr val="tx2">
                        <a:lumMod val="20000"/>
                        <a:lumOff val="80000"/>
                      </a:schemeClr>
                    </a:solidFill>
                  </a:tcPr>
                </a:tc>
                <a:tc>
                  <a:txBody>
                    <a:bodyPr/>
                    <a:lstStyle/>
                    <a:p>
                      <a:pPr marL="228600" indent="-228600">
                        <a:lnSpc>
                          <a:spcPct val="80000"/>
                        </a:lnSpc>
                        <a:spcBef>
                          <a:spcPts val="600"/>
                        </a:spcBef>
                        <a:buClr>
                          <a:schemeClr val="bg1"/>
                        </a:buClr>
                        <a:buFont typeface="Arial" pitchFamily="34" charset="0"/>
                        <a:buChar char="•"/>
                        <a:defRPr/>
                      </a:pPr>
                      <a:r>
                        <a:rPr lang="en-US" sz="1900" b="0" kern="0" dirty="0" err="1">
                          <a:solidFill>
                            <a:schemeClr val="bg2">
                              <a:lumMod val="75000"/>
                            </a:schemeClr>
                          </a:solidFill>
                          <a:latin typeface="+mn-lt"/>
                        </a:rPr>
                        <a:t>Etonogestrel</a:t>
                      </a:r>
                      <a:r>
                        <a:rPr lang="en-US" sz="1900" b="0" kern="0" baseline="0" dirty="0">
                          <a:solidFill>
                            <a:schemeClr val="bg2">
                              <a:lumMod val="75000"/>
                            </a:schemeClr>
                          </a:solidFill>
                          <a:latin typeface="+mn-lt"/>
                        </a:rPr>
                        <a:t>: 0.12 mg/day released</a:t>
                      </a:r>
                      <a:endParaRPr lang="en-US" sz="1900" b="0" kern="0" dirty="0">
                        <a:solidFill>
                          <a:schemeClr val="bg2">
                            <a:lumMod val="75000"/>
                          </a:schemeClr>
                        </a:solidFill>
                        <a:latin typeface="+mn-lt"/>
                      </a:endParaRPr>
                    </a:p>
                  </a:txBody>
                  <a:tcPr marT="45713" marB="45713" anchor="ctr">
                    <a:solidFill>
                      <a:schemeClr val="tx2">
                        <a:lumMod val="20000"/>
                        <a:lumOff val="80000"/>
                      </a:schemeClr>
                    </a:solidFill>
                  </a:tcPr>
                </a:tc>
                <a:extLst>
                  <a:ext uri="{0D108BD9-81ED-4DB2-BD59-A6C34878D82A}">
                    <a16:rowId xmlns:a16="http://schemas.microsoft.com/office/drawing/2014/main" val="10000"/>
                  </a:ext>
                </a:extLst>
              </a:tr>
              <a:tr h="775722">
                <a:tc>
                  <a:txBody>
                    <a:bodyPr/>
                    <a:lstStyle/>
                    <a:p>
                      <a:pPr>
                        <a:buClr>
                          <a:schemeClr val="bg1"/>
                        </a:buClr>
                      </a:pPr>
                      <a:r>
                        <a:rPr lang="en-US" sz="1600" b="0" dirty="0">
                          <a:solidFill>
                            <a:schemeClr val="bg2">
                              <a:lumMod val="75000"/>
                            </a:schemeClr>
                          </a:solidFill>
                        </a:rPr>
                        <a:t>Each ring</a:t>
                      </a:r>
                    </a:p>
                  </a:txBody>
                  <a:tcPr marT="45713" marB="45713" anchor="ctr">
                    <a:solidFill>
                      <a:schemeClr val="tx2">
                        <a:lumMod val="20000"/>
                        <a:lumOff val="80000"/>
                      </a:schemeClr>
                    </a:solidFill>
                  </a:tcPr>
                </a:tc>
                <a:tc>
                  <a:txBody>
                    <a:bodyPr/>
                    <a:lstStyle/>
                    <a:p>
                      <a:pPr marL="228600" indent="-228600">
                        <a:lnSpc>
                          <a:spcPct val="80000"/>
                        </a:lnSpc>
                        <a:spcBef>
                          <a:spcPts val="600"/>
                        </a:spcBef>
                        <a:buClr>
                          <a:schemeClr val="bg1"/>
                        </a:buClr>
                        <a:buFont typeface="Arial" pitchFamily="34" charset="0"/>
                        <a:buChar char="•"/>
                        <a:defRPr/>
                      </a:pPr>
                      <a:r>
                        <a:rPr lang="en-US" sz="1900" b="0" kern="0" dirty="0">
                          <a:solidFill>
                            <a:schemeClr val="bg2">
                              <a:lumMod val="75000"/>
                            </a:schemeClr>
                          </a:solidFill>
                          <a:latin typeface="+mn-lt"/>
                        </a:rPr>
                        <a:t>R</a:t>
                      </a:r>
                      <a:r>
                        <a:rPr lang="en-US" sz="1900" b="0" kern="0" baseline="0" dirty="0">
                          <a:solidFill>
                            <a:schemeClr val="bg2">
                              <a:lumMod val="75000"/>
                            </a:schemeClr>
                          </a:solidFill>
                          <a:latin typeface="+mn-lt"/>
                        </a:rPr>
                        <a:t>einsert/reused for</a:t>
                      </a:r>
                      <a:r>
                        <a:rPr lang="en-US" sz="1900" b="0" kern="0" dirty="0">
                          <a:solidFill>
                            <a:schemeClr val="bg2">
                              <a:lumMod val="75000"/>
                            </a:schemeClr>
                          </a:solidFill>
                          <a:latin typeface="+mn-lt"/>
                        </a:rPr>
                        <a:t> 1 full year</a:t>
                      </a:r>
                    </a:p>
                    <a:p>
                      <a:pPr marL="0" indent="0" algn="r">
                        <a:lnSpc>
                          <a:spcPct val="80000"/>
                        </a:lnSpc>
                        <a:spcBef>
                          <a:spcPts val="600"/>
                        </a:spcBef>
                        <a:buClr>
                          <a:schemeClr val="bg1"/>
                        </a:buClr>
                        <a:buFont typeface="Arial" pitchFamily="34" charset="0"/>
                        <a:buNone/>
                        <a:defRPr/>
                      </a:pPr>
                      <a:r>
                        <a:rPr lang="en-US" sz="1900" b="0" i="1" kern="0" dirty="0">
                          <a:solidFill>
                            <a:schemeClr val="bg2">
                              <a:lumMod val="75000"/>
                            </a:schemeClr>
                          </a:solidFill>
                          <a:latin typeface="+mn-lt"/>
                        </a:rPr>
                        <a:t>(i.e.</a:t>
                      </a:r>
                      <a:r>
                        <a:rPr lang="en-US" sz="1900" b="0" i="1" kern="0" baseline="0" dirty="0">
                          <a:solidFill>
                            <a:schemeClr val="bg2">
                              <a:lumMod val="75000"/>
                            </a:schemeClr>
                          </a:solidFill>
                          <a:latin typeface="+mn-lt"/>
                        </a:rPr>
                        <a:t> </a:t>
                      </a:r>
                      <a:r>
                        <a:rPr lang="en-US" sz="1900" b="0" i="1" kern="0" dirty="0">
                          <a:solidFill>
                            <a:schemeClr val="bg2">
                              <a:lumMod val="75000"/>
                            </a:schemeClr>
                          </a:solidFill>
                          <a:latin typeface="+mn-lt"/>
                        </a:rPr>
                        <a:t>fewer trips to the pharmacy)</a:t>
                      </a:r>
                    </a:p>
                  </a:txBody>
                  <a:tcPr marT="45713" marB="45713" anchor="ctr">
                    <a:solidFill>
                      <a:schemeClr val="tx2">
                        <a:lumMod val="20000"/>
                        <a:lumOff val="80000"/>
                      </a:schemeClr>
                    </a:solidFill>
                  </a:tcPr>
                </a:tc>
                <a:tc>
                  <a:txBody>
                    <a:bodyPr/>
                    <a:lstStyle/>
                    <a:p>
                      <a:pPr marL="228600" indent="-228600">
                        <a:lnSpc>
                          <a:spcPct val="80000"/>
                        </a:lnSpc>
                        <a:spcBef>
                          <a:spcPts val="600"/>
                        </a:spcBef>
                        <a:buClr>
                          <a:schemeClr val="bg1"/>
                        </a:buClr>
                        <a:buFont typeface="Arial" pitchFamily="34" charset="0"/>
                        <a:buChar char="•"/>
                        <a:defRPr/>
                      </a:pPr>
                      <a:r>
                        <a:rPr lang="en-US" sz="1900" b="0" kern="0" dirty="0">
                          <a:solidFill>
                            <a:schemeClr val="bg2">
                              <a:lumMod val="75000"/>
                            </a:schemeClr>
                          </a:solidFill>
                          <a:latin typeface="+mn-lt"/>
                        </a:rPr>
                        <a:t>Only good for</a:t>
                      </a:r>
                      <a:r>
                        <a:rPr lang="en-US" sz="1900" b="0" kern="0" baseline="0" dirty="0">
                          <a:solidFill>
                            <a:schemeClr val="bg2">
                              <a:lumMod val="75000"/>
                            </a:schemeClr>
                          </a:solidFill>
                          <a:latin typeface="+mn-lt"/>
                        </a:rPr>
                        <a:t> 1 month</a:t>
                      </a:r>
                    </a:p>
                    <a:p>
                      <a:pPr marL="0" indent="0" algn="r">
                        <a:lnSpc>
                          <a:spcPct val="80000"/>
                        </a:lnSpc>
                        <a:spcBef>
                          <a:spcPts val="600"/>
                        </a:spcBef>
                        <a:buClr>
                          <a:schemeClr val="bg1"/>
                        </a:buClr>
                        <a:buFont typeface="Arial" pitchFamily="34" charset="0"/>
                        <a:buNone/>
                        <a:defRPr/>
                      </a:pPr>
                      <a:r>
                        <a:rPr lang="en-US" sz="1900" b="0" kern="0" baseline="0" dirty="0">
                          <a:solidFill>
                            <a:schemeClr val="bg2">
                              <a:lumMod val="75000"/>
                            </a:schemeClr>
                          </a:solidFill>
                          <a:latin typeface="+mn-lt"/>
                        </a:rPr>
                        <a:t> </a:t>
                      </a:r>
                      <a:r>
                        <a:rPr lang="en-US" sz="1900" b="0" i="1" kern="0" baseline="0" dirty="0">
                          <a:solidFill>
                            <a:schemeClr val="bg2">
                              <a:lumMod val="75000"/>
                            </a:schemeClr>
                          </a:solidFill>
                          <a:latin typeface="+mn-lt"/>
                        </a:rPr>
                        <a:t>(i.e. place a new ring each month)</a:t>
                      </a:r>
                      <a:endParaRPr lang="en-US" sz="1900" b="0" i="1" kern="0" dirty="0">
                        <a:solidFill>
                          <a:schemeClr val="bg2">
                            <a:lumMod val="75000"/>
                          </a:schemeClr>
                        </a:solidFill>
                        <a:latin typeface="+mn-lt"/>
                      </a:endParaRPr>
                    </a:p>
                  </a:txBody>
                  <a:tcPr marT="45713" marB="45713" anchor="ctr">
                    <a:solidFill>
                      <a:schemeClr val="tx2">
                        <a:lumMod val="20000"/>
                        <a:lumOff val="80000"/>
                      </a:schemeClr>
                    </a:solidFill>
                  </a:tcPr>
                </a:tc>
                <a:extLst>
                  <a:ext uri="{0D108BD9-81ED-4DB2-BD59-A6C34878D82A}">
                    <a16:rowId xmlns:a16="http://schemas.microsoft.com/office/drawing/2014/main" val="10001"/>
                  </a:ext>
                </a:extLst>
              </a:tr>
              <a:tr h="775722">
                <a:tc>
                  <a:txBody>
                    <a:bodyPr/>
                    <a:lstStyle/>
                    <a:p>
                      <a:pPr>
                        <a:buClr>
                          <a:schemeClr val="bg1"/>
                        </a:buClr>
                      </a:pPr>
                      <a:r>
                        <a:rPr lang="en-US" sz="1600" b="0" dirty="0">
                          <a:solidFill>
                            <a:schemeClr val="bg2">
                              <a:lumMod val="75000"/>
                            </a:schemeClr>
                          </a:solidFill>
                        </a:rPr>
                        <a:t>Storage</a:t>
                      </a:r>
                    </a:p>
                  </a:txBody>
                  <a:tcPr marT="45713" marB="45713" anchor="ctr">
                    <a:solidFill>
                      <a:schemeClr val="tx2">
                        <a:lumMod val="20000"/>
                        <a:lumOff val="80000"/>
                      </a:schemeClr>
                    </a:solidFill>
                  </a:tcPr>
                </a:tc>
                <a:tc>
                  <a:txBody>
                    <a:bodyPr/>
                    <a:lstStyle/>
                    <a:p>
                      <a:pPr marL="342900" marR="0" indent="-342900" algn="l" defTabSz="914377" rtl="0" eaLnBrk="1" fontAlgn="auto" latinLnBrk="0" hangingPunct="1">
                        <a:lnSpc>
                          <a:spcPct val="80000"/>
                        </a:lnSpc>
                        <a:spcBef>
                          <a:spcPts val="600"/>
                        </a:spcBef>
                        <a:spcAft>
                          <a:spcPts val="0"/>
                        </a:spcAft>
                        <a:buClr>
                          <a:schemeClr val="bg1"/>
                        </a:buClr>
                        <a:buSzTx/>
                        <a:buFont typeface="Arial" charset="0"/>
                        <a:buChar char="•"/>
                        <a:tabLst/>
                        <a:defRPr/>
                      </a:pPr>
                      <a:r>
                        <a:rPr lang="en-US" sz="1900" b="0" i="0" kern="0" dirty="0">
                          <a:solidFill>
                            <a:schemeClr val="bg2">
                              <a:lumMod val="75000"/>
                            </a:schemeClr>
                          </a:solidFill>
                          <a:latin typeface="+mn-lt"/>
                        </a:rPr>
                        <a:t>Refrigeration</a:t>
                      </a:r>
                      <a:r>
                        <a:rPr lang="en-US" sz="1900" b="0" i="0" kern="0" baseline="0" dirty="0">
                          <a:solidFill>
                            <a:schemeClr val="bg2">
                              <a:lumMod val="75000"/>
                            </a:schemeClr>
                          </a:solidFill>
                          <a:latin typeface="+mn-lt"/>
                        </a:rPr>
                        <a:t> never needed (can withstand storage temperatures up to </a:t>
                      </a:r>
                      <a:r>
                        <a:rPr lang="it-IT" sz="1900" b="0" i="0" kern="0" baseline="0" dirty="0">
                          <a:solidFill>
                            <a:schemeClr val="bg2">
                              <a:lumMod val="75000"/>
                            </a:schemeClr>
                          </a:solidFill>
                          <a:latin typeface="+mn-lt"/>
                        </a:rPr>
                        <a:t>86°F)</a:t>
                      </a:r>
                      <a:endParaRPr lang="en-US" sz="1900" b="0" i="0" kern="0" baseline="0" dirty="0">
                        <a:solidFill>
                          <a:schemeClr val="bg2">
                            <a:lumMod val="75000"/>
                          </a:schemeClr>
                        </a:solidFill>
                        <a:latin typeface="+mn-lt"/>
                      </a:endParaRPr>
                    </a:p>
                  </a:txBody>
                  <a:tcPr marT="45713" marB="45713" anchor="ctr">
                    <a:solidFill>
                      <a:schemeClr val="tx2">
                        <a:lumMod val="20000"/>
                        <a:lumOff val="80000"/>
                      </a:schemeClr>
                    </a:solidFill>
                  </a:tcPr>
                </a:tc>
                <a:tc>
                  <a:txBody>
                    <a:bodyPr/>
                    <a:lstStyle/>
                    <a:p>
                      <a:pPr marL="342900" indent="-342900">
                        <a:lnSpc>
                          <a:spcPct val="80000"/>
                        </a:lnSpc>
                        <a:spcBef>
                          <a:spcPts val="600"/>
                        </a:spcBef>
                        <a:buClr>
                          <a:schemeClr val="bg1"/>
                        </a:buClr>
                        <a:buFont typeface="Arial" charset="0"/>
                        <a:buChar char="•"/>
                        <a:defRPr/>
                      </a:pPr>
                      <a:r>
                        <a:rPr lang="en-US" sz="1900" b="0" i="0" kern="0" dirty="0">
                          <a:solidFill>
                            <a:schemeClr val="bg2">
                              <a:lumMod val="75000"/>
                            </a:schemeClr>
                          </a:solidFill>
                          <a:latin typeface="+mn-lt"/>
                        </a:rPr>
                        <a:t>Refrigeration</a:t>
                      </a:r>
                      <a:r>
                        <a:rPr lang="en-US" sz="1900" b="0" i="0" kern="0" baseline="0" dirty="0">
                          <a:solidFill>
                            <a:schemeClr val="bg2">
                              <a:lumMod val="75000"/>
                            </a:schemeClr>
                          </a:solidFill>
                          <a:latin typeface="+mn-lt"/>
                        </a:rPr>
                        <a:t> recommended prior to dispensing to patients</a:t>
                      </a:r>
                    </a:p>
                    <a:p>
                      <a:pPr marL="342900" marR="0" indent="-342900" algn="l" defTabSz="914377" rtl="0" eaLnBrk="1" fontAlgn="auto" latinLnBrk="0" hangingPunct="1">
                        <a:lnSpc>
                          <a:spcPct val="80000"/>
                        </a:lnSpc>
                        <a:spcBef>
                          <a:spcPts val="600"/>
                        </a:spcBef>
                        <a:spcAft>
                          <a:spcPts val="0"/>
                        </a:spcAft>
                        <a:buClr>
                          <a:schemeClr val="bg1"/>
                        </a:buClr>
                        <a:buSzTx/>
                        <a:buFont typeface="Arial" charset="0"/>
                        <a:buChar char="•"/>
                        <a:tabLst/>
                        <a:defRPr/>
                      </a:pPr>
                      <a:r>
                        <a:rPr lang="en-US" sz="1900" b="0" i="0" kern="0" baseline="0" dirty="0">
                          <a:solidFill>
                            <a:schemeClr val="bg2">
                              <a:lumMod val="75000"/>
                            </a:schemeClr>
                          </a:solidFill>
                          <a:latin typeface="+mn-lt"/>
                        </a:rPr>
                        <a:t>Room temperature (</a:t>
                      </a:r>
                      <a:r>
                        <a:rPr lang="sk-SK" sz="1900" b="0" i="0" kern="0" baseline="0" dirty="0">
                          <a:solidFill>
                            <a:schemeClr val="bg2">
                              <a:lumMod val="75000"/>
                            </a:schemeClr>
                          </a:solidFill>
                          <a:latin typeface="+mn-lt"/>
                        </a:rPr>
                        <a:t>68°F to 77°F) </a:t>
                      </a:r>
                      <a:r>
                        <a:rPr lang="en-US" sz="1900" b="0" i="0" kern="0" baseline="0" dirty="0">
                          <a:solidFill>
                            <a:schemeClr val="bg2">
                              <a:lumMod val="75000"/>
                            </a:schemeClr>
                          </a:solidFill>
                          <a:latin typeface="+mn-lt"/>
                        </a:rPr>
                        <a:t>sufficient for 4 months</a:t>
                      </a:r>
                      <a:endParaRPr lang="en-US" sz="1900" b="0" i="0" kern="0" dirty="0">
                        <a:solidFill>
                          <a:schemeClr val="bg2">
                            <a:lumMod val="75000"/>
                          </a:schemeClr>
                        </a:solidFill>
                        <a:latin typeface="+mn-lt"/>
                      </a:endParaRPr>
                    </a:p>
                  </a:txBody>
                  <a:tcPr marT="45713" marB="45713" anchor="ctr">
                    <a:solidFill>
                      <a:schemeClr val="tx2">
                        <a:lumMod val="20000"/>
                        <a:lumOff val="80000"/>
                      </a:schemeClr>
                    </a:solidFill>
                  </a:tcPr>
                </a:tc>
                <a:extLst>
                  <a:ext uri="{0D108BD9-81ED-4DB2-BD59-A6C34878D82A}">
                    <a16:rowId xmlns:a16="http://schemas.microsoft.com/office/drawing/2014/main" val="10004"/>
                  </a:ext>
                </a:extLst>
              </a:tr>
              <a:tr h="775722">
                <a:tc>
                  <a:txBody>
                    <a:bodyPr/>
                    <a:lstStyle/>
                    <a:p>
                      <a:pPr>
                        <a:buClr>
                          <a:schemeClr val="bg1"/>
                        </a:buClr>
                      </a:pPr>
                      <a:r>
                        <a:rPr lang="en-US" sz="1600" b="0" dirty="0">
                          <a:solidFill>
                            <a:schemeClr val="bg2">
                              <a:lumMod val="75000"/>
                            </a:schemeClr>
                          </a:solidFill>
                        </a:rPr>
                        <a:t>BMI</a:t>
                      </a:r>
                    </a:p>
                  </a:txBody>
                  <a:tcPr marT="45713" marB="45713" anchor="ctr">
                    <a:solidFill>
                      <a:schemeClr val="tx2">
                        <a:lumMod val="20000"/>
                        <a:lumOff val="80000"/>
                      </a:schemeClr>
                    </a:solidFill>
                  </a:tcPr>
                </a:tc>
                <a:tc>
                  <a:txBody>
                    <a:bodyPr/>
                    <a:lstStyle/>
                    <a:p>
                      <a:pPr marL="342900" marR="0" indent="-342900" algn="l" defTabSz="914377" rtl="0" eaLnBrk="1" fontAlgn="auto" latinLnBrk="0" hangingPunct="1">
                        <a:lnSpc>
                          <a:spcPct val="80000"/>
                        </a:lnSpc>
                        <a:spcBef>
                          <a:spcPts val="600"/>
                        </a:spcBef>
                        <a:spcAft>
                          <a:spcPts val="0"/>
                        </a:spcAft>
                        <a:buClr>
                          <a:schemeClr val="bg1"/>
                        </a:buClr>
                        <a:buSzTx/>
                        <a:buFont typeface="Arial" charset="0"/>
                        <a:buChar char="•"/>
                        <a:tabLst/>
                        <a:defRPr/>
                      </a:pPr>
                      <a:r>
                        <a:rPr lang="en-US" sz="1900" b="0" i="0" kern="0" dirty="0">
                          <a:solidFill>
                            <a:schemeClr val="bg2">
                              <a:lumMod val="75000"/>
                            </a:schemeClr>
                          </a:solidFill>
                          <a:latin typeface="+mn-lt"/>
                        </a:rPr>
                        <a:t>Not adequately studied in patients with BMI &gt; 29 kg/m</a:t>
                      </a:r>
                      <a:r>
                        <a:rPr lang="en-US" sz="1900" b="0" i="0" kern="0" baseline="30000" dirty="0">
                          <a:solidFill>
                            <a:schemeClr val="bg2">
                              <a:lumMod val="75000"/>
                            </a:schemeClr>
                          </a:solidFill>
                          <a:latin typeface="+mn-lt"/>
                        </a:rPr>
                        <a:t>2</a:t>
                      </a:r>
                      <a:endParaRPr lang="en-US" sz="1900" b="0" i="0" kern="0" dirty="0">
                        <a:solidFill>
                          <a:schemeClr val="bg2">
                            <a:lumMod val="75000"/>
                          </a:schemeClr>
                        </a:solidFill>
                        <a:latin typeface="+mn-lt"/>
                      </a:endParaRPr>
                    </a:p>
                  </a:txBody>
                  <a:tcPr marT="45713" marB="45713" anchor="ctr">
                    <a:solidFill>
                      <a:schemeClr val="tx2">
                        <a:lumMod val="20000"/>
                        <a:lumOff val="80000"/>
                      </a:schemeClr>
                    </a:solidFill>
                  </a:tcPr>
                </a:tc>
                <a:tc>
                  <a:txBody>
                    <a:bodyPr/>
                    <a:lstStyle/>
                    <a:p>
                      <a:pPr marL="342900" marR="0" indent="-342900" algn="l" defTabSz="914377" rtl="0" eaLnBrk="1" fontAlgn="auto" latinLnBrk="0" hangingPunct="1">
                        <a:lnSpc>
                          <a:spcPct val="80000"/>
                        </a:lnSpc>
                        <a:spcBef>
                          <a:spcPts val="600"/>
                        </a:spcBef>
                        <a:spcAft>
                          <a:spcPts val="0"/>
                        </a:spcAft>
                        <a:buClr>
                          <a:schemeClr val="bg1"/>
                        </a:buClr>
                        <a:buSzTx/>
                        <a:buFont typeface="Arial" charset="0"/>
                        <a:buChar char="•"/>
                        <a:tabLst/>
                        <a:defRPr/>
                      </a:pPr>
                      <a:r>
                        <a:rPr lang="en-US" sz="1900" b="0" i="0" kern="0" dirty="0">
                          <a:solidFill>
                            <a:schemeClr val="bg2">
                              <a:lumMod val="75000"/>
                            </a:schemeClr>
                          </a:solidFill>
                          <a:latin typeface="+mn-lt"/>
                        </a:rPr>
                        <a:t>Proven</a:t>
                      </a:r>
                      <a:r>
                        <a:rPr lang="en-US" sz="1900" b="0" i="0" kern="0" baseline="0" dirty="0">
                          <a:solidFill>
                            <a:schemeClr val="bg2">
                              <a:lumMod val="75000"/>
                            </a:schemeClr>
                          </a:solidFill>
                          <a:latin typeface="+mn-lt"/>
                        </a:rPr>
                        <a:t> to be e</a:t>
                      </a:r>
                      <a:r>
                        <a:rPr lang="en-US" sz="1900" b="0" i="0" kern="0" dirty="0">
                          <a:solidFill>
                            <a:schemeClr val="bg2">
                              <a:lumMod val="75000"/>
                            </a:schemeClr>
                          </a:solidFill>
                          <a:latin typeface="+mn-lt"/>
                        </a:rPr>
                        <a:t>ffective in obese patients</a:t>
                      </a:r>
                    </a:p>
                  </a:txBody>
                  <a:tcPr marT="45713" marB="45713" anchor="ctr">
                    <a:solidFill>
                      <a:schemeClr val="tx2">
                        <a:lumMod val="20000"/>
                        <a:lumOff val="80000"/>
                      </a:schemeClr>
                    </a:solidFill>
                  </a:tcPr>
                </a:tc>
                <a:extLst>
                  <a:ext uri="{0D108BD9-81ED-4DB2-BD59-A6C34878D82A}">
                    <a16:rowId xmlns:a16="http://schemas.microsoft.com/office/drawing/2014/main" val="10005"/>
                  </a:ext>
                </a:extLst>
              </a:tr>
            </a:tbl>
          </a:graphicData>
        </a:graphic>
      </p:graphicFrame>
      <p:pic>
        <p:nvPicPr>
          <p:cNvPr id="3" name="Picture 2" descr="Shape, circle&#10;&#10;Description automatically generated">
            <a:extLst>
              <a:ext uri="{FF2B5EF4-FFF2-40B4-BE49-F238E27FC236}">
                <a16:creationId xmlns:a16="http://schemas.microsoft.com/office/drawing/2014/main" id="{4C06C7A2-60DD-4949-94F8-0682C8616F14}"/>
              </a:ext>
            </a:extLst>
          </p:cNvPr>
          <p:cNvPicPr>
            <a:picLocks noChangeAspect="1"/>
          </p:cNvPicPr>
          <p:nvPr/>
        </p:nvPicPr>
        <p:blipFill>
          <a:blip r:embed="rId3"/>
          <a:stretch>
            <a:fillRect/>
          </a:stretch>
        </p:blipFill>
        <p:spPr>
          <a:xfrm>
            <a:off x="9430941" y="4255111"/>
            <a:ext cx="2298192" cy="1840992"/>
          </a:xfrm>
          <a:prstGeom prst="rect">
            <a:avLst/>
          </a:prstGeom>
        </p:spPr>
      </p:pic>
      <p:pic>
        <p:nvPicPr>
          <p:cNvPr id="6" name="Picture 5">
            <a:extLst>
              <a:ext uri="{FF2B5EF4-FFF2-40B4-BE49-F238E27FC236}">
                <a16:creationId xmlns:a16="http://schemas.microsoft.com/office/drawing/2014/main" id="{BD5DD008-CCC6-4D3C-91E1-1B452880D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8096" y="2124032"/>
            <a:ext cx="2341038" cy="1564390"/>
          </a:xfrm>
          <a:prstGeom prst="rect">
            <a:avLst/>
          </a:prstGeom>
        </p:spPr>
      </p:pic>
    </p:spTree>
    <p:extLst>
      <p:ext uri="{BB962C8B-B14F-4D97-AF65-F5344CB8AC3E}">
        <p14:creationId xmlns:p14="http://schemas.microsoft.com/office/powerpoint/2010/main" val="2017821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66994357"/>
              </p:ext>
            </p:extLst>
          </p:nvPr>
        </p:nvGraphicFramePr>
        <p:xfrm>
          <a:off x="1746250" y="1234254"/>
          <a:ext cx="8699500" cy="4990963"/>
        </p:xfrm>
        <a:graphic>
          <a:graphicData uri="http://schemas.openxmlformats.org/drawingml/2006/table">
            <a:tbl>
              <a:tblPr bandRow="1">
                <a:tableStyleId>{5C22544A-7EE6-4342-B048-85BDC9FD1C3A}</a:tableStyleId>
              </a:tblPr>
              <a:tblGrid>
                <a:gridCol w="1287851">
                  <a:extLst>
                    <a:ext uri="{9D8B030D-6E8A-4147-A177-3AD203B41FA5}">
                      <a16:colId xmlns:a16="http://schemas.microsoft.com/office/drawing/2014/main" val="20000"/>
                    </a:ext>
                  </a:extLst>
                </a:gridCol>
                <a:gridCol w="3596690">
                  <a:extLst>
                    <a:ext uri="{9D8B030D-6E8A-4147-A177-3AD203B41FA5}">
                      <a16:colId xmlns:a16="http://schemas.microsoft.com/office/drawing/2014/main" val="20001"/>
                    </a:ext>
                  </a:extLst>
                </a:gridCol>
                <a:gridCol w="3814959">
                  <a:extLst>
                    <a:ext uri="{9D8B030D-6E8A-4147-A177-3AD203B41FA5}">
                      <a16:colId xmlns:a16="http://schemas.microsoft.com/office/drawing/2014/main" val="20002"/>
                    </a:ext>
                  </a:extLst>
                </a:gridCol>
              </a:tblGrid>
              <a:tr h="769507">
                <a:tc>
                  <a:txBody>
                    <a:bodyPr/>
                    <a:lstStyle/>
                    <a:p>
                      <a:pPr>
                        <a:buClr>
                          <a:schemeClr val="bg1"/>
                        </a:buClr>
                      </a:pPr>
                      <a:endParaRPr lang="en-US" sz="1900" b="0" dirty="0">
                        <a:solidFill>
                          <a:schemeClr val="bg2">
                            <a:lumMod val="75000"/>
                          </a:schemeClr>
                        </a:solidFill>
                      </a:endParaRPr>
                    </a:p>
                  </a:txBody>
                  <a:tcPr marT="45713" marB="45713" anchor="ctr">
                    <a:solidFill>
                      <a:schemeClr val="tx2">
                        <a:lumMod val="20000"/>
                        <a:lumOff val="80000"/>
                      </a:schemeClr>
                    </a:solidFill>
                  </a:tcPr>
                </a:tc>
                <a:tc>
                  <a:txBody>
                    <a:bodyPr/>
                    <a:lstStyle/>
                    <a:p>
                      <a:pPr marL="0" indent="0">
                        <a:lnSpc>
                          <a:spcPct val="80000"/>
                        </a:lnSpc>
                        <a:spcBef>
                          <a:spcPts val="600"/>
                        </a:spcBef>
                        <a:buClr>
                          <a:schemeClr val="bg1"/>
                        </a:buClr>
                        <a:buFont typeface="Arial" pitchFamily="34" charset="0"/>
                        <a:buNone/>
                        <a:defRPr/>
                      </a:pPr>
                      <a:r>
                        <a:rPr lang="en-US" sz="1900" b="1" kern="0" dirty="0">
                          <a:solidFill>
                            <a:schemeClr val="bg2">
                              <a:lumMod val="75000"/>
                            </a:schemeClr>
                          </a:solidFill>
                          <a:latin typeface="+mn-lt"/>
                        </a:rPr>
                        <a:t>New</a:t>
                      </a:r>
                      <a:r>
                        <a:rPr lang="en-US" sz="1900" b="1" kern="0" baseline="0" dirty="0">
                          <a:solidFill>
                            <a:schemeClr val="bg2">
                              <a:lumMod val="75000"/>
                            </a:schemeClr>
                          </a:solidFill>
                          <a:latin typeface="+mn-lt"/>
                        </a:rPr>
                        <a:t> </a:t>
                      </a:r>
                      <a:r>
                        <a:rPr lang="en-US" sz="1900" b="1" kern="0" dirty="0">
                          <a:solidFill>
                            <a:schemeClr val="bg2">
                              <a:lumMod val="75000"/>
                            </a:schemeClr>
                          </a:solidFill>
                          <a:latin typeface="+mn-lt"/>
                        </a:rPr>
                        <a:t>1-Year</a:t>
                      </a:r>
                      <a:r>
                        <a:rPr lang="en-US" sz="1900" b="1" kern="0" baseline="0" dirty="0">
                          <a:solidFill>
                            <a:schemeClr val="bg2">
                              <a:lumMod val="75000"/>
                            </a:schemeClr>
                          </a:solidFill>
                          <a:latin typeface="+mn-lt"/>
                        </a:rPr>
                        <a:t> Contraceptive Ring (</a:t>
                      </a:r>
                      <a:r>
                        <a:rPr lang="en-US" sz="1900" b="1" kern="0" baseline="0" dirty="0" err="1">
                          <a:solidFill>
                            <a:schemeClr val="bg2">
                              <a:lumMod val="75000"/>
                            </a:schemeClr>
                          </a:solidFill>
                          <a:latin typeface="+mn-lt"/>
                        </a:rPr>
                        <a:t>Annovera</a:t>
                      </a:r>
                      <a:r>
                        <a:rPr lang="en-US" sz="1800" b="1" kern="1200" dirty="0">
                          <a:solidFill>
                            <a:schemeClr val="bg2">
                              <a:lumMod val="75000"/>
                            </a:schemeClr>
                          </a:solidFill>
                          <a:effectLst/>
                          <a:latin typeface="+mn-lt"/>
                          <a:ea typeface="+mn-ea"/>
                          <a:cs typeface="+mn-cs"/>
                        </a:rPr>
                        <a:t>®</a:t>
                      </a:r>
                      <a:r>
                        <a:rPr lang="en-US" sz="1900" b="1" kern="0" baseline="0" dirty="0">
                          <a:solidFill>
                            <a:schemeClr val="bg2">
                              <a:lumMod val="75000"/>
                            </a:schemeClr>
                          </a:solidFill>
                          <a:latin typeface="+mn-lt"/>
                        </a:rPr>
                        <a:t>)</a:t>
                      </a:r>
                      <a:endParaRPr lang="en-US" sz="1900" b="1" kern="0" dirty="0">
                        <a:solidFill>
                          <a:schemeClr val="bg2">
                            <a:lumMod val="75000"/>
                          </a:schemeClr>
                        </a:solidFill>
                        <a:latin typeface="+mn-lt"/>
                      </a:endParaRPr>
                    </a:p>
                  </a:txBody>
                  <a:tcPr marT="45713" marB="45713" anchor="ctr">
                    <a:solidFill>
                      <a:schemeClr val="tx2">
                        <a:lumMod val="20000"/>
                        <a:lumOff val="80000"/>
                      </a:schemeClr>
                    </a:solidFill>
                  </a:tcPr>
                </a:tc>
                <a:tc>
                  <a:txBody>
                    <a:bodyPr/>
                    <a:lstStyle/>
                    <a:p>
                      <a:pPr marL="0" indent="0">
                        <a:lnSpc>
                          <a:spcPct val="80000"/>
                        </a:lnSpc>
                        <a:spcBef>
                          <a:spcPts val="600"/>
                        </a:spcBef>
                        <a:buClr>
                          <a:schemeClr val="bg1"/>
                        </a:buClr>
                        <a:buFont typeface="Arial" pitchFamily="34" charset="0"/>
                        <a:buNone/>
                        <a:defRPr/>
                      </a:pPr>
                      <a:r>
                        <a:rPr lang="en-US" sz="1900" b="1" kern="0" dirty="0">
                          <a:solidFill>
                            <a:schemeClr val="bg2">
                              <a:lumMod val="75000"/>
                            </a:schemeClr>
                          </a:solidFill>
                          <a:latin typeface="+mn-lt"/>
                        </a:rPr>
                        <a:t>Existing Monthly Contraceptive Ring (</a:t>
                      </a:r>
                      <a:r>
                        <a:rPr lang="en-US" sz="1900" b="1" kern="0" dirty="0" err="1">
                          <a:solidFill>
                            <a:schemeClr val="bg2">
                              <a:lumMod val="75000"/>
                            </a:schemeClr>
                          </a:solidFill>
                          <a:latin typeface="+mn-lt"/>
                        </a:rPr>
                        <a:t>NuvaRing</a:t>
                      </a:r>
                      <a:r>
                        <a:rPr lang="en-US" sz="1800" b="1" kern="1200" dirty="0">
                          <a:solidFill>
                            <a:schemeClr val="bg2">
                              <a:lumMod val="75000"/>
                            </a:schemeClr>
                          </a:solidFill>
                          <a:effectLst/>
                          <a:latin typeface="+mn-lt"/>
                          <a:ea typeface="+mn-ea"/>
                          <a:cs typeface="+mn-cs"/>
                        </a:rPr>
                        <a:t>®</a:t>
                      </a:r>
                      <a:r>
                        <a:rPr lang="en-US" sz="1900" b="1" kern="0" dirty="0">
                          <a:solidFill>
                            <a:schemeClr val="bg2">
                              <a:lumMod val="75000"/>
                            </a:schemeClr>
                          </a:solidFill>
                          <a:latin typeface="+mn-lt"/>
                        </a:rPr>
                        <a:t>)</a:t>
                      </a:r>
                    </a:p>
                  </a:txBody>
                  <a:tcPr marT="45713" marB="45713" anchor="ctr">
                    <a:solidFill>
                      <a:schemeClr val="tx2">
                        <a:lumMod val="20000"/>
                        <a:lumOff val="80000"/>
                      </a:schemeClr>
                    </a:solidFill>
                  </a:tcPr>
                </a:tc>
                <a:extLst>
                  <a:ext uri="{0D108BD9-81ED-4DB2-BD59-A6C34878D82A}">
                    <a16:rowId xmlns:a16="http://schemas.microsoft.com/office/drawing/2014/main" val="10001"/>
                  </a:ext>
                </a:extLst>
              </a:tr>
              <a:tr h="1553205">
                <a:tc>
                  <a:txBody>
                    <a:bodyPr/>
                    <a:lstStyle/>
                    <a:p>
                      <a:pPr marL="0" marR="0" indent="0" algn="l" defTabSz="914377" rtl="0" eaLnBrk="1" fontAlgn="auto" latinLnBrk="0" hangingPunct="1">
                        <a:lnSpc>
                          <a:spcPct val="100000"/>
                        </a:lnSpc>
                        <a:spcBef>
                          <a:spcPts val="0"/>
                        </a:spcBef>
                        <a:spcAft>
                          <a:spcPts val="0"/>
                        </a:spcAft>
                        <a:buClr>
                          <a:schemeClr val="bg1"/>
                        </a:buClr>
                        <a:buSzTx/>
                        <a:buFontTx/>
                        <a:buNone/>
                        <a:tabLst/>
                        <a:defRPr/>
                      </a:pPr>
                      <a:r>
                        <a:rPr lang="en-US" sz="1600" b="0" dirty="0">
                          <a:solidFill>
                            <a:schemeClr val="bg2">
                              <a:lumMod val="75000"/>
                            </a:schemeClr>
                          </a:solidFill>
                        </a:rPr>
                        <a:t>Benefits</a:t>
                      </a:r>
                    </a:p>
                  </a:txBody>
                  <a:tcPr marT="45713" marB="45713" anchor="ctr">
                    <a:solidFill>
                      <a:schemeClr val="tx2">
                        <a:lumMod val="20000"/>
                        <a:lumOff val="80000"/>
                      </a:schemeClr>
                    </a:solidFill>
                  </a:tcPr>
                </a:tc>
                <a:tc gridSpan="2">
                  <a:txBody>
                    <a:bodyPr/>
                    <a:lstStyle/>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a:solidFill>
                            <a:schemeClr val="bg2">
                              <a:lumMod val="75000"/>
                            </a:schemeClr>
                          </a:solidFill>
                          <a:latin typeface="+mn-lt"/>
                        </a:rPr>
                        <a:t>Patient-controlled</a:t>
                      </a:r>
                    </a:p>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a:solidFill>
                            <a:schemeClr val="bg2">
                              <a:lumMod val="75000"/>
                            </a:schemeClr>
                          </a:solidFill>
                          <a:latin typeface="+mn-lt"/>
                        </a:rPr>
                        <a:t>Patient doesn’t have to think about it/remember to do something everyday</a:t>
                      </a:r>
                    </a:p>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a:solidFill>
                            <a:schemeClr val="bg2">
                              <a:lumMod val="75000"/>
                            </a:schemeClr>
                          </a:solidFill>
                          <a:latin typeface="+mn-lt"/>
                        </a:rPr>
                        <a:t>Doesn’t need to be removed during sex</a:t>
                      </a:r>
                      <a:r>
                        <a:rPr lang="mr-IN" sz="1900" b="0" kern="0" dirty="0">
                          <a:solidFill>
                            <a:schemeClr val="bg2">
                              <a:lumMod val="75000"/>
                            </a:schemeClr>
                          </a:solidFill>
                          <a:latin typeface="+mn-lt"/>
                        </a:rPr>
                        <a:t>…</a:t>
                      </a:r>
                      <a:endParaRPr lang="en-US" sz="1900" b="0" kern="0" dirty="0">
                        <a:solidFill>
                          <a:schemeClr val="bg2">
                            <a:lumMod val="75000"/>
                          </a:schemeClr>
                        </a:solidFill>
                        <a:latin typeface="+mn-lt"/>
                      </a:endParaRPr>
                    </a:p>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endParaRPr lang="en-US" sz="1900" b="0" kern="0" dirty="0">
                        <a:solidFill>
                          <a:schemeClr val="bg2">
                            <a:lumMod val="75000"/>
                          </a:schemeClr>
                        </a:solidFill>
                        <a:latin typeface="+mn-lt"/>
                      </a:endParaRPr>
                    </a:p>
                  </a:txBody>
                  <a:tcPr marT="45713" marB="45713" anchor="ctr">
                    <a:solidFill>
                      <a:schemeClr val="tx2">
                        <a:lumMod val="20000"/>
                        <a:lumOff val="80000"/>
                      </a:schemeClr>
                    </a:solidFill>
                  </a:tcPr>
                </a:tc>
                <a:tc hMerge="1">
                  <a:txBody>
                    <a:bodyPr/>
                    <a:lstStyle/>
                    <a:p>
                      <a:pPr marL="228600" indent="-228600">
                        <a:lnSpc>
                          <a:spcPct val="80000"/>
                        </a:lnSpc>
                        <a:spcBef>
                          <a:spcPts val="600"/>
                        </a:spcBef>
                        <a:buClr>
                          <a:schemeClr val="bg1"/>
                        </a:buClr>
                        <a:buFont typeface="Arial" pitchFamily="34" charset="0"/>
                        <a:buChar char="•"/>
                        <a:defRPr/>
                      </a:pPr>
                      <a:endParaRPr lang="en-US" sz="1900" b="0" kern="0" dirty="0">
                        <a:solidFill>
                          <a:schemeClr val="tx1"/>
                        </a:solidFill>
                        <a:latin typeface="+mn-lt"/>
                      </a:endParaRPr>
                    </a:p>
                  </a:txBody>
                  <a:tcPr marT="45713" marB="45713" anchor="ctr">
                    <a:solidFill>
                      <a:schemeClr val="tx2">
                        <a:lumMod val="20000"/>
                        <a:lumOff val="80000"/>
                      </a:schemeClr>
                    </a:solidFill>
                  </a:tcPr>
                </a:tc>
                <a:extLst>
                  <a:ext uri="{0D108BD9-81ED-4DB2-BD59-A6C34878D82A}">
                    <a16:rowId xmlns:a16="http://schemas.microsoft.com/office/drawing/2014/main" val="10002"/>
                  </a:ext>
                </a:extLst>
              </a:tr>
              <a:tr h="826235">
                <a:tc>
                  <a:txBody>
                    <a:bodyPr/>
                    <a:lstStyle/>
                    <a:p>
                      <a:pPr>
                        <a:buClr>
                          <a:schemeClr val="bg1"/>
                        </a:buClr>
                      </a:pPr>
                      <a:r>
                        <a:rPr lang="en-US" sz="1600" b="0" dirty="0">
                          <a:solidFill>
                            <a:schemeClr val="bg2">
                              <a:lumMod val="75000"/>
                            </a:schemeClr>
                          </a:solidFill>
                        </a:rPr>
                        <a:t>Drawbacks</a:t>
                      </a:r>
                    </a:p>
                  </a:txBody>
                  <a:tcPr marT="45713" marB="45713" anchor="ctr">
                    <a:solidFill>
                      <a:schemeClr val="tx2">
                        <a:lumMod val="20000"/>
                        <a:lumOff val="80000"/>
                      </a:schemeClr>
                    </a:solidFill>
                  </a:tcPr>
                </a:tc>
                <a:tc gridSpan="2">
                  <a:txBody>
                    <a:bodyPr/>
                    <a:lstStyle/>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a:solidFill>
                            <a:schemeClr val="bg2">
                              <a:lumMod val="75000"/>
                            </a:schemeClr>
                          </a:solidFill>
                          <a:latin typeface="+mn-lt"/>
                        </a:rPr>
                        <a:t>But if it is removed, must be replaced within a</a:t>
                      </a:r>
                      <a:r>
                        <a:rPr lang="en-US" sz="1900" b="0" kern="0" baseline="0" dirty="0">
                          <a:solidFill>
                            <a:schemeClr val="bg2">
                              <a:lumMod val="75000"/>
                            </a:schemeClr>
                          </a:solidFill>
                          <a:latin typeface="+mn-lt"/>
                        </a:rPr>
                        <a:t> short period of time (otherwise contraceptive efficacy is reduced and back-up contraception is needed for 7 days) </a:t>
                      </a:r>
                      <a:endParaRPr lang="en-US" sz="1900" b="0" kern="0" dirty="0">
                        <a:solidFill>
                          <a:schemeClr val="bg2">
                            <a:lumMod val="75000"/>
                          </a:schemeClr>
                        </a:solidFill>
                        <a:latin typeface="+mn-lt"/>
                      </a:endParaRPr>
                    </a:p>
                  </a:txBody>
                  <a:tcPr marT="45713" marB="45713" anchor="ctr">
                    <a:solidFill>
                      <a:schemeClr val="tx2">
                        <a:lumMod val="20000"/>
                        <a:lumOff val="80000"/>
                      </a:schemeClr>
                    </a:solidFill>
                  </a:tcPr>
                </a:tc>
                <a:tc hMerge="1">
                  <a:txBody>
                    <a:bodyPr/>
                    <a:lstStyle/>
                    <a:p>
                      <a:pPr marL="228600" indent="-228600">
                        <a:lnSpc>
                          <a:spcPct val="80000"/>
                        </a:lnSpc>
                        <a:spcBef>
                          <a:spcPts val="600"/>
                        </a:spcBef>
                        <a:buClr>
                          <a:schemeClr val="bg1"/>
                        </a:buClr>
                        <a:buFont typeface="Arial" pitchFamily="34" charset="0"/>
                        <a:buChar char="•"/>
                        <a:defRPr/>
                      </a:pPr>
                      <a:endParaRPr lang="en-US" sz="1900" b="0" kern="0" dirty="0">
                        <a:solidFill>
                          <a:schemeClr val="tx1"/>
                        </a:solidFill>
                        <a:latin typeface="+mn-lt"/>
                      </a:endParaRPr>
                    </a:p>
                  </a:txBody>
                  <a:tcPr marT="45713" marB="45713" anchor="ctr">
                    <a:solidFill>
                      <a:schemeClr val="tx2">
                        <a:lumMod val="20000"/>
                        <a:lumOff val="80000"/>
                      </a:schemeClr>
                    </a:solidFill>
                  </a:tcPr>
                </a:tc>
                <a:extLst>
                  <a:ext uri="{0D108BD9-81ED-4DB2-BD59-A6C34878D82A}">
                    <a16:rowId xmlns:a16="http://schemas.microsoft.com/office/drawing/2014/main" val="10000"/>
                  </a:ext>
                </a:extLst>
              </a:tr>
              <a:tr h="775230">
                <a:tc>
                  <a:txBody>
                    <a:bodyPr/>
                    <a:lstStyle/>
                    <a:p>
                      <a:pPr>
                        <a:buClr>
                          <a:schemeClr val="bg1"/>
                        </a:buClr>
                      </a:pPr>
                      <a:endParaRPr lang="en-US" sz="1600" b="0" dirty="0">
                        <a:solidFill>
                          <a:schemeClr val="bg2">
                            <a:lumMod val="75000"/>
                          </a:schemeClr>
                        </a:solidFill>
                      </a:endParaRPr>
                    </a:p>
                  </a:txBody>
                  <a:tcPr marT="45713" marB="45713" anchor="ctr">
                    <a:solidFill>
                      <a:schemeClr val="tx2">
                        <a:lumMod val="20000"/>
                        <a:lumOff val="80000"/>
                      </a:schemeClr>
                    </a:solidFill>
                  </a:tcPr>
                </a:tc>
                <a:tc>
                  <a:txBody>
                    <a:bodyPr/>
                    <a:lstStyle/>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a:solidFill>
                            <a:schemeClr val="bg2">
                              <a:lumMod val="75000"/>
                            </a:schemeClr>
                          </a:solidFill>
                          <a:latin typeface="+mn-lt"/>
                        </a:rPr>
                        <a:t>Must</a:t>
                      </a:r>
                      <a:r>
                        <a:rPr lang="en-US" sz="1900" b="0" kern="0" baseline="0" dirty="0">
                          <a:solidFill>
                            <a:schemeClr val="bg2">
                              <a:lumMod val="75000"/>
                            </a:schemeClr>
                          </a:solidFill>
                          <a:latin typeface="+mn-lt"/>
                        </a:rPr>
                        <a:t> replace within </a:t>
                      </a:r>
                      <a:r>
                        <a:rPr lang="en-US" sz="1900" b="1" u="sng" kern="0" dirty="0">
                          <a:solidFill>
                            <a:schemeClr val="bg2">
                              <a:lumMod val="75000"/>
                            </a:schemeClr>
                          </a:solidFill>
                          <a:latin typeface="+mn-lt"/>
                        </a:rPr>
                        <a:t>2</a:t>
                      </a:r>
                      <a:r>
                        <a:rPr lang="en-US" sz="1900" b="0" kern="0" dirty="0">
                          <a:solidFill>
                            <a:schemeClr val="bg2">
                              <a:lumMod val="75000"/>
                            </a:schemeClr>
                          </a:solidFill>
                          <a:latin typeface="+mn-lt"/>
                        </a:rPr>
                        <a:t> hours</a:t>
                      </a:r>
                    </a:p>
                  </a:txBody>
                  <a:tcPr marT="45713" marB="45713">
                    <a:solidFill>
                      <a:schemeClr val="tx2">
                        <a:lumMod val="20000"/>
                        <a:lumOff val="80000"/>
                      </a:schemeClr>
                    </a:solidFill>
                  </a:tcPr>
                </a:tc>
                <a:tc>
                  <a:txBody>
                    <a:bodyPr/>
                    <a:lstStyle/>
                    <a:p>
                      <a:pPr marL="228600" marR="0" lvl="0" indent="-228600" algn="l" defTabSz="914377" rtl="0" eaLnBrk="1" fontAlgn="auto" latinLnBrk="0" hangingPunct="1">
                        <a:lnSpc>
                          <a:spcPct val="80000"/>
                        </a:lnSpc>
                        <a:spcBef>
                          <a:spcPts val="600"/>
                        </a:spcBef>
                        <a:spcAft>
                          <a:spcPts val="0"/>
                        </a:spcAft>
                        <a:buClr>
                          <a:srgbClr val="FFFEF8"/>
                        </a:buClr>
                        <a:buSzTx/>
                        <a:buFont typeface="Arial" pitchFamily="34" charset="0"/>
                        <a:buChar char="•"/>
                        <a:tabLst/>
                        <a:defRPr/>
                      </a:pPr>
                      <a:r>
                        <a:rPr kumimoji="0" lang="en-US" sz="1900" b="0" i="0" u="none" strike="noStrike" kern="0" cap="none" spc="0" normalizeH="0" baseline="0" noProof="0" dirty="0">
                          <a:ln>
                            <a:noFill/>
                          </a:ln>
                          <a:solidFill>
                            <a:schemeClr val="bg2">
                              <a:lumMod val="75000"/>
                            </a:schemeClr>
                          </a:solidFill>
                          <a:effectLst/>
                          <a:uLnTx/>
                          <a:uFillTx/>
                          <a:latin typeface="+mn-lt"/>
                          <a:ea typeface="+mn-ea"/>
                          <a:cs typeface="+mn-cs"/>
                        </a:rPr>
                        <a:t>Must replace within </a:t>
                      </a:r>
                      <a:r>
                        <a:rPr kumimoji="0" lang="en-US" sz="1900" b="1" i="0" u="sng" strike="noStrike" kern="0" cap="none" spc="0" normalizeH="0" baseline="0" noProof="0" dirty="0">
                          <a:ln>
                            <a:noFill/>
                          </a:ln>
                          <a:solidFill>
                            <a:schemeClr val="bg2">
                              <a:lumMod val="75000"/>
                            </a:schemeClr>
                          </a:solidFill>
                          <a:effectLst/>
                          <a:uLnTx/>
                          <a:uFillTx/>
                          <a:latin typeface="+mn-lt"/>
                          <a:ea typeface="+mn-ea"/>
                          <a:cs typeface="+mn-cs"/>
                        </a:rPr>
                        <a:t>3</a:t>
                      </a:r>
                      <a:r>
                        <a:rPr kumimoji="0" lang="en-US" sz="1900" b="0" i="0" u="none" strike="noStrike" kern="0" cap="none" spc="0" normalizeH="0" baseline="0" noProof="0" dirty="0">
                          <a:ln>
                            <a:noFill/>
                          </a:ln>
                          <a:solidFill>
                            <a:schemeClr val="bg2">
                              <a:lumMod val="75000"/>
                            </a:schemeClr>
                          </a:solidFill>
                          <a:effectLst/>
                          <a:uLnTx/>
                          <a:uFillTx/>
                          <a:latin typeface="+mn-lt"/>
                          <a:ea typeface="+mn-ea"/>
                          <a:cs typeface="+mn-cs"/>
                        </a:rPr>
                        <a:t> hours</a:t>
                      </a:r>
                    </a:p>
                  </a:txBody>
                  <a:tcPr marT="45713" marB="45713">
                    <a:solidFill>
                      <a:schemeClr val="tx2">
                        <a:lumMod val="20000"/>
                        <a:lumOff val="80000"/>
                      </a:schemeClr>
                    </a:solidFill>
                  </a:tcPr>
                </a:tc>
                <a:extLst>
                  <a:ext uri="{0D108BD9-81ED-4DB2-BD59-A6C34878D82A}">
                    <a16:rowId xmlns:a16="http://schemas.microsoft.com/office/drawing/2014/main" val="10003"/>
                  </a:ext>
                </a:extLst>
              </a:tr>
              <a:tr h="826235">
                <a:tc>
                  <a:txBody>
                    <a:bodyPr/>
                    <a:lstStyle/>
                    <a:p>
                      <a:pPr>
                        <a:buClr>
                          <a:schemeClr val="bg1"/>
                        </a:buClr>
                      </a:pPr>
                      <a:r>
                        <a:rPr lang="en-US" sz="1600" b="0" dirty="0">
                          <a:solidFill>
                            <a:schemeClr val="bg2">
                              <a:lumMod val="75000"/>
                            </a:schemeClr>
                          </a:solidFill>
                        </a:rPr>
                        <a:t>Continuous use (avoiding menses)</a:t>
                      </a:r>
                    </a:p>
                  </a:txBody>
                  <a:tcPr marT="45713" marB="45713" anchor="ctr">
                    <a:solidFill>
                      <a:schemeClr val="tx2">
                        <a:lumMod val="20000"/>
                        <a:lumOff val="80000"/>
                      </a:schemeClr>
                    </a:solidFill>
                  </a:tcPr>
                </a:tc>
                <a:tc>
                  <a:txBody>
                    <a:bodyPr/>
                    <a:lstStyle/>
                    <a:p>
                      <a:pPr marL="228600" marR="0" indent="-228600" algn="l" defTabSz="914377" rtl="0" eaLnBrk="1" fontAlgn="auto" latinLnBrk="0" hangingPunct="1">
                        <a:lnSpc>
                          <a:spcPct val="80000"/>
                        </a:lnSpc>
                        <a:spcBef>
                          <a:spcPts val="600"/>
                        </a:spcBef>
                        <a:spcAft>
                          <a:spcPts val="0"/>
                        </a:spcAft>
                        <a:buClr>
                          <a:schemeClr val="bg1"/>
                        </a:buClr>
                        <a:buSzTx/>
                        <a:buFont typeface="Arial" pitchFamily="34" charset="0"/>
                        <a:buChar char="•"/>
                        <a:tabLst/>
                        <a:defRPr/>
                      </a:pPr>
                      <a:r>
                        <a:rPr lang="en-US" sz="1900" b="0" kern="0" dirty="0">
                          <a:solidFill>
                            <a:schemeClr val="bg2">
                              <a:lumMod val="75000"/>
                            </a:schemeClr>
                          </a:solidFill>
                          <a:latin typeface="+mn-lt"/>
                        </a:rPr>
                        <a:t>Not yet studied</a:t>
                      </a:r>
                      <a:r>
                        <a:rPr lang="en-US" sz="1900" b="0" kern="0" baseline="0" dirty="0">
                          <a:solidFill>
                            <a:schemeClr val="bg2">
                              <a:lumMod val="75000"/>
                            </a:schemeClr>
                          </a:solidFill>
                          <a:latin typeface="+mn-lt"/>
                        </a:rPr>
                        <a:t> or </a:t>
                      </a:r>
                      <a:r>
                        <a:rPr lang="en-US" sz="1900" b="0" kern="0" dirty="0">
                          <a:solidFill>
                            <a:schemeClr val="bg2">
                              <a:lumMod val="75000"/>
                            </a:schemeClr>
                          </a:solidFill>
                          <a:latin typeface="+mn-lt"/>
                        </a:rPr>
                        <a:t>recommended</a:t>
                      </a:r>
                    </a:p>
                  </a:txBody>
                  <a:tcPr marT="45713" marB="45713" anchor="ctr">
                    <a:solidFill>
                      <a:schemeClr val="tx2">
                        <a:lumMod val="20000"/>
                        <a:lumOff val="80000"/>
                      </a:schemeClr>
                    </a:solidFill>
                  </a:tcPr>
                </a:tc>
                <a:tc>
                  <a:txBody>
                    <a:bodyPr/>
                    <a:lstStyle/>
                    <a:p>
                      <a:pPr marL="228600" marR="0" lvl="0" indent="-228600" algn="l" defTabSz="914377" rtl="0" eaLnBrk="1" fontAlgn="auto" latinLnBrk="0" hangingPunct="1">
                        <a:lnSpc>
                          <a:spcPct val="80000"/>
                        </a:lnSpc>
                        <a:spcBef>
                          <a:spcPts val="600"/>
                        </a:spcBef>
                        <a:spcAft>
                          <a:spcPts val="0"/>
                        </a:spcAft>
                        <a:buClr>
                          <a:srgbClr val="FFFEF8"/>
                        </a:buClr>
                        <a:buSzTx/>
                        <a:buFont typeface="Arial" pitchFamily="34" charset="0"/>
                        <a:buChar char="•"/>
                        <a:tabLst/>
                        <a:defRPr/>
                      </a:pPr>
                      <a:r>
                        <a:rPr kumimoji="0" lang="en-US" sz="1900" b="0" i="0" u="none" strike="noStrike" kern="0" cap="none" spc="0" normalizeH="0" baseline="0" noProof="0" dirty="0">
                          <a:ln>
                            <a:noFill/>
                          </a:ln>
                          <a:solidFill>
                            <a:schemeClr val="bg2">
                              <a:lumMod val="75000"/>
                            </a:schemeClr>
                          </a:solidFill>
                          <a:effectLst/>
                          <a:uLnTx/>
                          <a:uFillTx/>
                          <a:latin typeface="+mn-lt"/>
                          <a:ea typeface="+mn-ea"/>
                          <a:cs typeface="+mn-cs"/>
                        </a:rPr>
                        <a:t>Considered OK to use for up to 35 days; considered OK to use continuously</a:t>
                      </a:r>
                    </a:p>
                  </a:txBody>
                  <a:tcPr marT="45713" marB="45713" anchor="ctr">
                    <a:solidFill>
                      <a:schemeClr val="tx2">
                        <a:lumMod val="20000"/>
                        <a:lumOff val="80000"/>
                      </a:schemeClr>
                    </a:solidFill>
                  </a:tcPr>
                </a:tc>
                <a:extLst>
                  <a:ext uri="{0D108BD9-81ED-4DB2-BD59-A6C34878D82A}">
                    <a16:rowId xmlns:a16="http://schemas.microsoft.com/office/drawing/2014/main" val="10004"/>
                  </a:ext>
                </a:extLst>
              </a:tr>
            </a:tbl>
          </a:graphicData>
        </a:graphic>
      </p:graphicFrame>
      <p:sp>
        <p:nvSpPr>
          <p:cNvPr id="5" name="Title 1"/>
          <p:cNvSpPr txBox="1">
            <a:spLocks/>
          </p:cNvSpPr>
          <p:nvPr/>
        </p:nvSpPr>
        <p:spPr>
          <a:xfrm>
            <a:off x="297951" y="256855"/>
            <a:ext cx="11815281" cy="791109"/>
          </a:xfrm>
          <a:prstGeom prst="rect">
            <a:avLst/>
          </a:prstGeom>
        </p:spPr>
        <p:txBody>
          <a:bodyPr lIns="68580" tIns="34290" rIns="68580" bIns="34290" rtlCol="0">
            <a:noAutofit/>
          </a:bodyPr>
          <a:lstStyle>
            <a:lvl1pPr algn="l" defTabSz="914377" rtl="0" eaLnBrk="1" latinLnBrk="0" hangingPunct="1">
              <a:spcBef>
                <a:spcPct val="0"/>
              </a:spcBef>
              <a:buNone/>
              <a:defRPr sz="3200" b="1" kern="1200">
                <a:solidFill>
                  <a:schemeClr val="tx2"/>
                </a:solidFill>
                <a:latin typeface="+mj-lt"/>
                <a:ea typeface="+mj-ea"/>
                <a:cs typeface="+mj-cs"/>
              </a:defRPr>
            </a:lvl1pPr>
          </a:lstStyle>
          <a:p>
            <a:pPr>
              <a:defRPr/>
            </a:pPr>
            <a:r>
              <a:rPr lang="en-US" sz="3600" b="0" dirty="0">
                <a:solidFill>
                  <a:schemeClr val="accent5"/>
                </a:solidFill>
              </a:rPr>
              <a:t>Similarities and differences between contraceptive rings </a:t>
            </a:r>
          </a:p>
        </p:txBody>
      </p:sp>
    </p:spTree>
    <p:extLst>
      <p:ext uri="{BB962C8B-B14F-4D97-AF65-F5344CB8AC3E}">
        <p14:creationId xmlns:p14="http://schemas.microsoft.com/office/powerpoint/2010/main" val="493906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65771" y="215760"/>
            <a:ext cx="10438544" cy="893850"/>
          </a:xfrm>
        </p:spPr>
        <p:txBody>
          <a:bodyPr>
            <a:normAutofit/>
          </a:bodyPr>
          <a:lstStyle/>
          <a:p>
            <a:pPr marL="76200" indent="0">
              <a:buNone/>
            </a:pPr>
            <a:r>
              <a:rPr lang="en-US" sz="3600" dirty="0">
                <a:solidFill>
                  <a:schemeClr val="accent5"/>
                </a:solidFill>
              </a:rPr>
              <a:t>Schedule for use of the new contraceptive ring</a:t>
            </a:r>
          </a:p>
        </p:txBody>
      </p:sp>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392" y="2105187"/>
            <a:ext cx="7886700" cy="2929872"/>
          </a:xfrm>
          <a:prstGeom prst="rect">
            <a:avLst/>
          </a:prstGeom>
        </p:spPr>
      </p:pic>
    </p:spTree>
    <p:custDataLst>
      <p:tags r:id="rId1"/>
    </p:custDataLst>
    <p:extLst>
      <p:ext uri="{BB962C8B-B14F-4D97-AF65-F5344CB8AC3E}">
        <p14:creationId xmlns:p14="http://schemas.microsoft.com/office/powerpoint/2010/main" val="702166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03434" y="359598"/>
            <a:ext cx="11332396" cy="739737"/>
          </a:xfrm>
        </p:spPr>
        <p:txBody>
          <a:bodyPr>
            <a:normAutofit fontScale="92500" lnSpcReduction="10000"/>
          </a:bodyPr>
          <a:lstStyle/>
          <a:p>
            <a:pPr marL="76200" indent="0">
              <a:buNone/>
            </a:pPr>
            <a:r>
              <a:rPr lang="en-US" sz="3600" dirty="0">
                <a:solidFill>
                  <a:schemeClr val="accent5"/>
                </a:solidFill>
              </a:rPr>
              <a:t>More instructions for use of the new contraceptive ring</a:t>
            </a:r>
          </a:p>
        </p:txBody>
      </p:sp>
      <p:sp>
        <p:nvSpPr>
          <p:cNvPr id="5" name="Text Placeholder 4"/>
          <p:cNvSpPr>
            <a:spLocks noGrp="1"/>
          </p:cNvSpPr>
          <p:nvPr>
            <p:ph type="body" sz="quarter" idx="11"/>
          </p:nvPr>
        </p:nvSpPr>
        <p:spPr>
          <a:xfrm>
            <a:off x="1727201" y="1841502"/>
            <a:ext cx="8620565" cy="3454399"/>
          </a:xfrm>
        </p:spPr>
        <p:txBody>
          <a:bodyPr>
            <a:normAutofit lnSpcReduction="10000"/>
          </a:bodyPr>
          <a:lstStyle/>
          <a:p>
            <a:pPr marL="457189" indent="-457189">
              <a:buFont typeface="Arial" panose="020B0604020202020204" pitchFamily="34" charset="0"/>
              <a:buChar char="•"/>
            </a:pPr>
            <a:r>
              <a:rPr lang="en-US" sz="2667" dirty="0"/>
              <a:t>During the 7 days not in use:</a:t>
            </a:r>
          </a:p>
          <a:p>
            <a:pPr marL="1257269" lvl="1" indent="-457189"/>
            <a:r>
              <a:rPr lang="en-US" sz="2667" dirty="0"/>
              <a:t>Wash and store in compact case</a:t>
            </a:r>
          </a:p>
          <a:p>
            <a:pPr indent="-457200">
              <a:buFont typeface="Arial" charset="0"/>
              <a:buChar char="•"/>
            </a:pPr>
            <a:r>
              <a:rPr lang="en-US" sz="2667" dirty="0"/>
              <a:t>Only use water-based creams or lubricants in the vagina</a:t>
            </a:r>
          </a:p>
          <a:p>
            <a:pPr indent="-457200">
              <a:buFont typeface="Arial" charset="0"/>
              <a:buChar char="•"/>
            </a:pPr>
            <a:r>
              <a:rPr lang="en-US" sz="2667" dirty="0"/>
              <a:t>Anticipatory guidance:</a:t>
            </a:r>
          </a:p>
          <a:p>
            <a:pPr marL="1257280" lvl="1" indent="-457200">
              <a:buFont typeface="Arial" charset="0"/>
              <a:buChar char="•"/>
            </a:pPr>
            <a:r>
              <a:rPr lang="en-US" sz="2667" dirty="0"/>
              <a:t>71% of all subjects in an acceptability study of the new contraceptive ring reported that they never felt the ring during intercourse</a:t>
            </a:r>
          </a:p>
          <a:p>
            <a:pPr marL="1257280" lvl="1" indent="-457200">
              <a:buFont typeface="Arial" charset="0"/>
              <a:buChar char="•"/>
            </a:pPr>
            <a:endParaRPr lang="en-US" sz="2667" dirty="0"/>
          </a:p>
          <a:p>
            <a:pPr marL="1257269" lvl="1" indent="-457189"/>
            <a:endParaRPr lang="en-US" sz="2667" dirty="0"/>
          </a:p>
        </p:txBody>
      </p:sp>
      <p:sp>
        <p:nvSpPr>
          <p:cNvPr id="3" name="TextBox 2">
            <a:extLst>
              <a:ext uri="{FF2B5EF4-FFF2-40B4-BE49-F238E27FC236}">
                <a16:creationId xmlns:a16="http://schemas.microsoft.com/office/drawing/2014/main" id="{B9484517-E38C-468F-AA1A-E2251E7DF172}"/>
              </a:ext>
            </a:extLst>
          </p:cNvPr>
          <p:cNvSpPr txBox="1"/>
          <p:nvPr/>
        </p:nvSpPr>
        <p:spPr>
          <a:xfrm>
            <a:off x="127658" y="6334780"/>
            <a:ext cx="10502940" cy="523220"/>
          </a:xfrm>
          <a:prstGeom prst="rect">
            <a:avLst/>
          </a:prstGeom>
          <a:noFill/>
        </p:spPr>
        <p:txBody>
          <a:bodyPr wrap="none" rtlCol="0">
            <a:spAutoFit/>
          </a:bodyPr>
          <a:lstStyle/>
          <a:p>
            <a:r>
              <a:rPr lang="en-US" sz="1400" kern="1200" dirty="0">
                <a:solidFill>
                  <a:schemeClr val="tx1"/>
                </a:solidFill>
                <a:effectLst/>
                <a:latin typeface="+mn-lt"/>
                <a:ea typeface="+mn-ea"/>
                <a:cs typeface="+mn-cs"/>
              </a:rPr>
              <a:t>Merkatz RB et al. Acceptability of the </a:t>
            </a:r>
            <a:r>
              <a:rPr lang="en-US" sz="1400" kern="1200" dirty="0" err="1">
                <a:solidFill>
                  <a:schemeClr val="tx1"/>
                </a:solidFill>
                <a:effectLst/>
                <a:latin typeface="+mn-lt"/>
                <a:ea typeface="+mn-ea"/>
                <a:cs typeface="+mn-cs"/>
              </a:rPr>
              <a:t>nestorone</a:t>
            </a:r>
            <a:r>
              <a:rPr lang="en-US" sz="1400" kern="1200" dirty="0">
                <a:solidFill>
                  <a:schemeClr val="tx1"/>
                </a:solidFill>
                <a:effectLst/>
                <a:latin typeface="+mn-lt"/>
                <a:ea typeface="+mn-ea"/>
                <a:cs typeface="+mn-cs"/>
              </a:rPr>
              <a:t>®/ethinyl estradiol contraceptive vaginal ring. Contraception (2014); 90(4):514-421.</a:t>
            </a:r>
          </a:p>
          <a:p>
            <a:endParaRPr lang="en-US" dirty="0"/>
          </a:p>
        </p:txBody>
      </p:sp>
    </p:spTree>
    <p:custDataLst>
      <p:tags r:id="rId1"/>
    </p:custDataLst>
    <p:extLst>
      <p:ext uri="{BB962C8B-B14F-4D97-AF65-F5344CB8AC3E}">
        <p14:creationId xmlns:p14="http://schemas.microsoft.com/office/powerpoint/2010/main" val="20531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6C2B69"/>
            </a:gs>
            <a:gs pos="75000">
              <a:srgbClr val="3D2E69"/>
            </a:gs>
            <a:gs pos="100000">
              <a:srgbClr val="3D2E69"/>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Disclosures</a:t>
            </a:r>
          </a:p>
        </p:txBody>
      </p:sp>
      <p:sp>
        <p:nvSpPr>
          <p:cNvPr id="3" name="Text Placeholder 2"/>
          <p:cNvSpPr>
            <a:spLocks noGrp="1"/>
          </p:cNvSpPr>
          <p:nvPr>
            <p:ph type="body" sz="quarter" idx="11"/>
          </p:nvPr>
        </p:nvSpPr>
        <p:spPr/>
        <p:txBody>
          <a:bodyPr/>
          <a:lstStyle/>
          <a:p>
            <a:r>
              <a:rPr lang="en-US" dirty="0"/>
              <a:t>Some contraceptives mentioned may not yet be available in Ethiopia</a:t>
            </a:r>
          </a:p>
          <a:p>
            <a:endParaRPr lang="en-US" dirty="0"/>
          </a:p>
        </p:txBody>
      </p:sp>
    </p:spTree>
    <p:extLst>
      <p:ext uri="{BB962C8B-B14F-4D97-AF65-F5344CB8AC3E}">
        <p14:creationId xmlns:p14="http://schemas.microsoft.com/office/powerpoint/2010/main" val="3819347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6C2B69"/>
            </a:gs>
            <a:gs pos="75000">
              <a:srgbClr val="3D2E69"/>
            </a:gs>
            <a:gs pos="100000">
              <a:srgbClr val="3D2E69"/>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752068" y="232718"/>
            <a:ext cx="10912883" cy="769742"/>
          </a:xfrm>
        </p:spPr>
        <p:txBody>
          <a:bodyPr>
            <a:normAutofit/>
          </a:bodyPr>
          <a:lstStyle/>
          <a:p>
            <a:r>
              <a:rPr lang="en-US" sz="3600" b="1" dirty="0"/>
              <a:t>Emergency Contraception</a:t>
            </a:r>
          </a:p>
        </p:txBody>
      </p:sp>
      <p:sp>
        <p:nvSpPr>
          <p:cNvPr id="3" name="Text Placeholder 2"/>
          <p:cNvSpPr>
            <a:spLocks noGrp="1"/>
          </p:cNvSpPr>
          <p:nvPr>
            <p:ph type="body" sz="quarter" idx="11"/>
          </p:nvPr>
        </p:nvSpPr>
        <p:spPr/>
        <p:txBody>
          <a:bodyPr/>
          <a:lstStyle/>
          <a:p>
            <a:pPr marL="457200" lvl="1"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04402415"/>
              </p:ext>
            </p:extLst>
          </p:nvPr>
        </p:nvGraphicFramePr>
        <p:xfrm>
          <a:off x="2037708" y="1736726"/>
          <a:ext cx="8116584" cy="3955287"/>
        </p:xfrm>
        <a:graphic>
          <a:graphicData uri="http://schemas.openxmlformats.org/drawingml/2006/table">
            <a:tbl>
              <a:tblPr firstRow="1" bandRow="1">
                <a:tableStyleId>{5C22544A-7EE6-4342-B048-85BDC9FD1C3A}</a:tableStyleId>
              </a:tblPr>
              <a:tblGrid>
                <a:gridCol w="2029146">
                  <a:extLst>
                    <a:ext uri="{9D8B030D-6E8A-4147-A177-3AD203B41FA5}">
                      <a16:colId xmlns:a16="http://schemas.microsoft.com/office/drawing/2014/main" val="20000"/>
                    </a:ext>
                  </a:extLst>
                </a:gridCol>
                <a:gridCol w="2029146">
                  <a:extLst>
                    <a:ext uri="{9D8B030D-6E8A-4147-A177-3AD203B41FA5}">
                      <a16:colId xmlns:a16="http://schemas.microsoft.com/office/drawing/2014/main" val="20001"/>
                    </a:ext>
                  </a:extLst>
                </a:gridCol>
                <a:gridCol w="2029146">
                  <a:extLst>
                    <a:ext uri="{9D8B030D-6E8A-4147-A177-3AD203B41FA5}">
                      <a16:colId xmlns:a16="http://schemas.microsoft.com/office/drawing/2014/main" val="20002"/>
                    </a:ext>
                  </a:extLst>
                </a:gridCol>
                <a:gridCol w="2029146">
                  <a:extLst>
                    <a:ext uri="{9D8B030D-6E8A-4147-A177-3AD203B41FA5}">
                      <a16:colId xmlns:a16="http://schemas.microsoft.com/office/drawing/2014/main" val="20003"/>
                    </a:ext>
                  </a:extLst>
                </a:gridCol>
              </a:tblGrid>
              <a:tr h="819570">
                <a:tc>
                  <a:txBody>
                    <a:bodyPr/>
                    <a:lstStyle/>
                    <a:p>
                      <a:r>
                        <a:rPr lang="en-US" dirty="0"/>
                        <a:t>Method</a:t>
                      </a:r>
                    </a:p>
                  </a:txBody>
                  <a:tcPr/>
                </a:tc>
                <a:tc>
                  <a:txBody>
                    <a:bodyPr/>
                    <a:lstStyle/>
                    <a:p>
                      <a:r>
                        <a:rPr lang="en-US" dirty="0"/>
                        <a:t>Dose</a:t>
                      </a:r>
                    </a:p>
                  </a:txBody>
                  <a:tcPr/>
                </a:tc>
                <a:tc>
                  <a:txBody>
                    <a:bodyPr/>
                    <a:lstStyle/>
                    <a:p>
                      <a:r>
                        <a:rPr lang="en-US" dirty="0"/>
                        <a:t>Timing</a:t>
                      </a:r>
                    </a:p>
                  </a:txBody>
                  <a:tcPr/>
                </a:tc>
                <a:tc>
                  <a:txBody>
                    <a:bodyPr/>
                    <a:lstStyle/>
                    <a:p>
                      <a:r>
                        <a:rPr lang="en-US" dirty="0"/>
                        <a:t>Failure Rate</a:t>
                      </a:r>
                    </a:p>
                  </a:txBody>
                  <a:tcPr/>
                </a:tc>
                <a:extLst>
                  <a:ext uri="{0D108BD9-81ED-4DB2-BD59-A6C34878D82A}">
                    <a16:rowId xmlns:a16="http://schemas.microsoft.com/office/drawing/2014/main" val="10000"/>
                  </a:ext>
                </a:extLst>
              </a:tr>
              <a:tr h="588864">
                <a:tc>
                  <a:txBody>
                    <a:bodyPr/>
                    <a:lstStyle/>
                    <a:p>
                      <a:r>
                        <a:rPr lang="en-US" dirty="0">
                          <a:solidFill>
                            <a:schemeClr val="tx1"/>
                          </a:solidFill>
                        </a:rPr>
                        <a:t>Levonorgestrel</a:t>
                      </a:r>
                    </a:p>
                  </a:txBody>
                  <a:tcPr/>
                </a:tc>
                <a:tc>
                  <a:txBody>
                    <a:bodyPr/>
                    <a:lstStyle/>
                    <a:p>
                      <a:r>
                        <a:rPr lang="en-US" dirty="0">
                          <a:solidFill>
                            <a:schemeClr val="tx1"/>
                          </a:solidFill>
                        </a:rPr>
                        <a:t>1.5 mg</a:t>
                      </a:r>
                    </a:p>
                  </a:txBody>
                  <a:tcPr/>
                </a:tc>
                <a:tc>
                  <a:txBody>
                    <a:bodyPr/>
                    <a:lstStyle/>
                    <a:p>
                      <a:r>
                        <a:rPr lang="en-US" dirty="0">
                          <a:solidFill>
                            <a:schemeClr val="tx1"/>
                          </a:solidFill>
                        </a:rPr>
                        <a:t>&lt; 120</a:t>
                      </a:r>
                      <a:r>
                        <a:rPr lang="en-US" baseline="0" dirty="0">
                          <a:solidFill>
                            <a:schemeClr val="tx1"/>
                          </a:solidFill>
                        </a:rPr>
                        <a:t> h</a:t>
                      </a:r>
                      <a:endParaRPr lang="en-US" dirty="0">
                        <a:solidFill>
                          <a:schemeClr val="tx1"/>
                        </a:solidFill>
                      </a:endParaRPr>
                    </a:p>
                  </a:txBody>
                  <a:tcPr/>
                </a:tc>
                <a:tc>
                  <a:txBody>
                    <a:bodyPr/>
                    <a:lstStyle/>
                    <a:p>
                      <a:r>
                        <a:rPr lang="en-US" dirty="0">
                          <a:solidFill>
                            <a:schemeClr val="tx1"/>
                          </a:solidFill>
                        </a:rPr>
                        <a:t>2.6%</a:t>
                      </a:r>
                    </a:p>
                  </a:txBody>
                  <a:tcPr/>
                </a:tc>
                <a:extLst>
                  <a:ext uri="{0D108BD9-81ED-4DB2-BD59-A6C34878D82A}">
                    <a16:rowId xmlns:a16="http://schemas.microsoft.com/office/drawing/2014/main" val="10001"/>
                  </a:ext>
                </a:extLst>
              </a:tr>
              <a:tr h="634122">
                <a:tc>
                  <a:txBody>
                    <a:bodyPr/>
                    <a:lstStyle/>
                    <a:p>
                      <a:r>
                        <a:rPr lang="en-US" dirty="0" err="1">
                          <a:solidFill>
                            <a:schemeClr val="tx1"/>
                          </a:solidFill>
                        </a:rPr>
                        <a:t>Ullipristal</a:t>
                      </a:r>
                      <a:r>
                        <a:rPr lang="en-US" dirty="0">
                          <a:solidFill>
                            <a:schemeClr val="tx1"/>
                          </a:solidFill>
                        </a:rPr>
                        <a:t> acetate</a:t>
                      </a:r>
                    </a:p>
                  </a:txBody>
                  <a:tcPr/>
                </a:tc>
                <a:tc>
                  <a:txBody>
                    <a:bodyPr/>
                    <a:lstStyle/>
                    <a:p>
                      <a:r>
                        <a:rPr lang="en-US" dirty="0">
                          <a:solidFill>
                            <a:schemeClr val="tx1"/>
                          </a:solidFill>
                        </a:rPr>
                        <a:t>30 mg</a:t>
                      </a:r>
                    </a:p>
                  </a:txBody>
                  <a:tcPr/>
                </a:tc>
                <a:tc>
                  <a:txBody>
                    <a:bodyPr/>
                    <a:lstStyle/>
                    <a:p>
                      <a:r>
                        <a:rPr lang="en-US" dirty="0">
                          <a:solidFill>
                            <a:schemeClr val="tx1"/>
                          </a:solidFill>
                        </a:rPr>
                        <a:t>&lt; 120 h</a:t>
                      </a:r>
                    </a:p>
                  </a:txBody>
                  <a:tcPr/>
                </a:tc>
                <a:tc>
                  <a:txBody>
                    <a:bodyPr/>
                    <a:lstStyle/>
                    <a:p>
                      <a:r>
                        <a:rPr lang="en-US" dirty="0">
                          <a:solidFill>
                            <a:schemeClr val="tx1"/>
                          </a:solidFill>
                        </a:rPr>
                        <a:t>1.4%</a:t>
                      </a:r>
                    </a:p>
                  </a:txBody>
                  <a:tcPr/>
                </a:tc>
                <a:extLst>
                  <a:ext uri="{0D108BD9-81ED-4DB2-BD59-A6C34878D82A}">
                    <a16:rowId xmlns:a16="http://schemas.microsoft.com/office/drawing/2014/main" val="10002"/>
                  </a:ext>
                </a:extLst>
              </a:tr>
              <a:tr h="588864">
                <a:tc>
                  <a:txBody>
                    <a:bodyPr/>
                    <a:lstStyle/>
                    <a:p>
                      <a:r>
                        <a:rPr lang="en-US" dirty="0">
                          <a:solidFill>
                            <a:schemeClr val="tx1"/>
                          </a:solidFill>
                        </a:rPr>
                        <a:t>Mifepristone</a:t>
                      </a:r>
                    </a:p>
                  </a:txBody>
                  <a:tcPr/>
                </a:tc>
                <a:tc>
                  <a:txBody>
                    <a:bodyPr/>
                    <a:lstStyle/>
                    <a:p>
                      <a:r>
                        <a:rPr lang="en-US" dirty="0">
                          <a:solidFill>
                            <a:schemeClr val="tx1"/>
                          </a:solidFill>
                        </a:rPr>
                        <a:t>10 mg</a:t>
                      </a:r>
                    </a:p>
                  </a:txBody>
                  <a:tcPr/>
                </a:tc>
                <a:tc>
                  <a:txBody>
                    <a:bodyPr/>
                    <a:lstStyle/>
                    <a:p>
                      <a:r>
                        <a:rPr lang="en-US">
                          <a:solidFill>
                            <a:schemeClr val="tx1"/>
                          </a:solidFill>
                        </a:rPr>
                        <a:t>&lt; 120 h</a:t>
                      </a:r>
                      <a:endParaRPr lang="en-US" dirty="0">
                        <a:solidFill>
                          <a:schemeClr val="tx1"/>
                        </a:solidFill>
                      </a:endParaRPr>
                    </a:p>
                  </a:txBody>
                  <a:tcPr/>
                </a:tc>
                <a:tc>
                  <a:txBody>
                    <a:bodyPr/>
                    <a:lstStyle/>
                    <a:p>
                      <a:r>
                        <a:rPr lang="en-US" dirty="0">
                          <a:solidFill>
                            <a:schemeClr val="tx1"/>
                          </a:solidFill>
                        </a:rPr>
                        <a:t>1.5%</a:t>
                      </a:r>
                    </a:p>
                  </a:txBody>
                  <a:tcPr/>
                </a:tc>
                <a:extLst>
                  <a:ext uri="{0D108BD9-81ED-4DB2-BD59-A6C34878D82A}">
                    <a16:rowId xmlns:a16="http://schemas.microsoft.com/office/drawing/2014/main" val="3494683883"/>
                  </a:ext>
                </a:extLst>
              </a:tr>
              <a:tr h="588864">
                <a:tc>
                  <a:txBody>
                    <a:bodyPr/>
                    <a:lstStyle/>
                    <a:p>
                      <a:r>
                        <a:rPr lang="en-US" dirty="0">
                          <a:solidFill>
                            <a:schemeClr val="tx1"/>
                          </a:solidFill>
                        </a:rPr>
                        <a:t>Copper IUD*</a:t>
                      </a:r>
                    </a:p>
                  </a:txBody>
                  <a:tcPr/>
                </a:tc>
                <a:tc>
                  <a:txBody>
                    <a:bodyPr/>
                    <a:lstStyle/>
                    <a:p>
                      <a:r>
                        <a:rPr lang="en-US" dirty="0">
                          <a:solidFill>
                            <a:schemeClr val="tx1"/>
                          </a:solidFill>
                        </a:rPr>
                        <a:t>1</a:t>
                      </a:r>
                      <a:r>
                        <a:rPr lang="en-US" baseline="0" dirty="0">
                          <a:solidFill>
                            <a:schemeClr val="tx1"/>
                          </a:solidFill>
                        </a:rPr>
                        <a:t> IUD</a:t>
                      </a:r>
                      <a:endParaRPr lang="en-US" dirty="0">
                        <a:solidFill>
                          <a:schemeClr val="tx1"/>
                        </a:solidFill>
                      </a:endParaRPr>
                    </a:p>
                  </a:txBody>
                  <a:tcPr/>
                </a:tc>
                <a:tc>
                  <a:txBody>
                    <a:bodyPr/>
                    <a:lstStyle/>
                    <a:p>
                      <a:r>
                        <a:rPr lang="en-US" dirty="0">
                          <a:solidFill>
                            <a:schemeClr val="tx1"/>
                          </a:solidFill>
                        </a:rPr>
                        <a:t>&lt; 120 h</a:t>
                      </a:r>
                    </a:p>
                  </a:txBody>
                  <a:tcPr/>
                </a:tc>
                <a:tc>
                  <a:txBody>
                    <a:bodyPr/>
                    <a:lstStyle/>
                    <a:p>
                      <a:r>
                        <a:rPr lang="en-US" dirty="0">
                          <a:solidFill>
                            <a:schemeClr val="tx1"/>
                          </a:solidFill>
                        </a:rPr>
                        <a:t>0.1%</a:t>
                      </a:r>
                    </a:p>
                  </a:txBody>
                  <a:tcPr/>
                </a:tc>
                <a:extLst>
                  <a:ext uri="{0D108BD9-81ED-4DB2-BD59-A6C34878D82A}">
                    <a16:rowId xmlns:a16="http://schemas.microsoft.com/office/drawing/2014/main" val="10003"/>
                  </a:ext>
                </a:extLst>
              </a:tr>
              <a:tr h="735003">
                <a:tc>
                  <a:txBody>
                    <a:bodyPr/>
                    <a:lstStyle/>
                    <a:p>
                      <a:r>
                        <a:rPr lang="en-US" dirty="0">
                          <a:solidFill>
                            <a:schemeClr val="tx1"/>
                          </a:solidFill>
                        </a:rPr>
                        <a:t>LNG-IUD</a:t>
                      </a:r>
                    </a:p>
                  </a:txBody>
                  <a:tcPr/>
                </a:tc>
                <a:tc>
                  <a:txBody>
                    <a:bodyPr/>
                    <a:lstStyle/>
                    <a:p>
                      <a:r>
                        <a:rPr lang="en-US" dirty="0">
                          <a:solidFill>
                            <a:schemeClr val="tx1"/>
                          </a:solidFill>
                        </a:rPr>
                        <a:t>1 IUD</a:t>
                      </a:r>
                    </a:p>
                  </a:txBody>
                  <a:tcPr/>
                </a:tc>
                <a:tc>
                  <a:txBody>
                    <a:bodyPr/>
                    <a:lstStyle/>
                    <a:p>
                      <a:r>
                        <a:rPr lang="en-US" dirty="0">
                          <a:solidFill>
                            <a:schemeClr val="tx1"/>
                          </a:solidFill>
                        </a:rPr>
                        <a:t>&lt; 120 h</a:t>
                      </a:r>
                    </a:p>
                  </a:txBody>
                  <a:tcPr/>
                </a:tc>
                <a:tc>
                  <a:txBody>
                    <a:bodyPr/>
                    <a:lstStyle/>
                    <a:p>
                      <a:r>
                        <a:rPr lang="en-US" dirty="0">
                          <a:solidFill>
                            <a:schemeClr val="tx1"/>
                          </a:solidFill>
                        </a:rPr>
                        <a:t>0.3%</a:t>
                      </a:r>
                    </a:p>
                  </a:txBody>
                  <a:tcPr/>
                </a:tc>
                <a:extLst>
                  <a:ext uri="{0D108BD9-81ED-4DB2-BD59-A6C34878D82A}">
                    <a16:rowId xmlns:a16="http://schemas.microsoft.com/office/drawing/2014/main" val="1622791704"/>
                  </a:ext>
                </a:extLst>
              </a:tr>
            </a:tbl>
          </a:graphicData>
        </a:graphic>
      </p:graphicFrame>
      <p:sp>
        <p:nvSpPr>
          <p:cNvPr id="5" name="TextBox 4">
            <a:extLst>
              <a:ext uri="{FF2B5EF4-FFF2-40B4-BE49-F238E27FC236}">
                <a16:creationId xmlns:a16="http://schemas.microsoft.com/office/drawing/2014/main" id="{4B5D0D65-9178-41A5-A6B2-9C397C8DA76C}"/>
              </a:ext>
            </a:extLst>
          </p:cNvPr>
          <p:cNvSpPr txBox="1"/>
          <p:nvPr/>
        </p:nvSpPr>
        <p:spPr>
          <a:xfrm>
            <a:off x="0" y="5903404"/>
            <a:ext cx="11032187" cy="830997"/>
          </a:xfrm>
          <a:prstGeom prst="rect">
            <a:avLst/>
          </a:prstGeom>
          <a:noFill/>
        </p:spPr>
        <p:txBody>
          <a:bodyPr wrap="none" rtlCol="0">
            <a:spAutoFit/>
          </a:bodyPr>
          <a:lstStyle/>
          <a:p>
            <a:r>
              <a:rPr lang="en-US" sz="1200" dirty="0">
                <a:solidFill>
                  <a:schemeClr val="bg1">
                    <a:lumMod val="95000"/>
                  </a:schemeClr>
                </a:solidFill>
                <a:effectLst/>
                <a:latin typeface="Calibri" panose="020F0502020204030204" pitchFamily="34" charset="0"/>
                <a:ea typeface="Times New Roman" panose="02020603050405020304" pitchFamily="18" charset="0"/>
              </a:rPr>
              <a:t>Cleland K</a:t>
            </a:r>
            <a:r>
              <a:rPr lang="en-US" sz="1200" dirty="0">
                <a:solidFill>
                  <a:schemeClr val="bg1">
                    <a:lumMod val="95000"/>
                  </a:schemeClr>
                </a:solidFill>
                <a:latin typeface="Calibri" panose="020F0502020204030204" pitchFamily="34" charset="0"/>
                <a:ea typeface="Times New Roman" panose="02020603050405020304" pitchFamily="18" charset="0"/>
              </a:rPr>
              <a:t> et al</a:t>
            </a:r>
            <a:r>
              <a:rPr lang="en-US" sz="1200" dirty="0">
                <a:solidFill>
                  <a:schemeClr val="bg1">
                    <a:lumMod val="95000"/>
                  </a:schemeClr>
                </a:solidFill>
                <a:effectLst/>
                <a:latin typeface="Calibri" panose="020F0502020204030204" pitchFamily="34" charset="0"/>
                <a:ea typeface="Times New Roman" panose="02020603050405020304" pitchFamily="18" charset="0"/>
              </a:rPr>
              <a:t>. The efficacy of intrauterine devices for emergency contraception: a systematic review of 35 years of experience. Hum </a:t>
            </a:r>
            <a:r>
              <a:rPr lang="en-US" sz="1200" dirty="0" err="1">
                <a:solidFill>
                  <a:schemeClr val="bg1">
                    <a:lumMod val="95000"/>
                  </a:schemeClr>
                </a:solidFill>
                <a:effectLst/>
                <a:latin typeface="Calibri" panose="020F0502020204030204" pitchFamily="34" charset="0"/>
                <a:ea typeface="Times New Roman" panose="02020603050405020304" pitchFamily="18" charset="0"/>
              </a:rPr>
              <a:t>Reprod</a:t>
            </a:r>
            <a:r>
              <a:rPr lang="en-US" sz="1200" dirty="0">
                <a:solidFill>
                  <a:schemeClr val="bg1">
                    <a:lumMod val="95000"/>
                  </a:schemeClr>
                </a:solidFill>
                <a:effectLst/>
                <a:latin typeface="Calibri" panose="020F0502020204030204" pitchFamily="34" charset="0"/>
                <a:ea typeface="Times New Roman" panose="02020603050405020304" pitchFamily="18" charset="0"/>
              </a:rPr>
              <a:t> 2012;27:1994-2000. </a:t>
            </a:r>
            <a:endParaRPr lang="en-US" sz="1200" dirty="0">
              <a:solidFill>
                <a:schemeClr val="bg1">
                  <a:lumMod val="95000"/>
                </a:schemeClr>
              </a:solidFill>
              <a:effectLst/>
              <a:latin typeface="Calibri" panose="020F0502020204030204" pitchFamily="34" charset="0"/>
              <a:ea typeface="Calibri" panose="020F0502020204030204" pitchFamily="34" charset="0"/>
            </a:endParaRPr>
          </a:p>
          <a:p>
            <a:r>
              <a:rPr lang="en-US" sz="1200" dirty="0">
                <a:solidFill>
                  <a:schemeClr val="bg1">
                    <a:lumMod val="95000"/>
                  </a:schemeClr>
                </a:solidFill>
                <a:effectLst/>
                <a:latin typeface="Calibri" panose="020F0502020204030204" pitchFamily="34" charset="0"/>
                <a:ea typeface="Times New Roman" panose="02020603050405020304" pitchFamily="18" charset="0"/>
              </a:rPr>
              <a:t>Glasier AF et al. Ulipristal acetate versus levonorgestrel for emergency contraception: a </a:t>
            </a:r>
            <a:r>
              <a:rPr lang="en-US" sz="1200" dirty="0" err="1">
                <a:solidFill>
                  <a:schemeClr val="bg1">
                    <a:lumMod val="95000"/>
                  </a:schemeClr>
                </a:solidFill>
                <a:effectLst/>
                <a:latin typeface="Calibri" panose="020F0502020204030204" pitchFamily="34" charset="0"/>
                <a:ea typeface="Times New Roman" panose="02020603050405020304" pitchFamily="18" charset="0"/>
              </a:rPr>
              <a:t>randomised</a:t>
            </a:r>
            <a:r>
              <a:rPr lang="en-US" sz="1200" dirty="0">
                <a:solidFill>
                  <a:schemeClr val="bg1">
                    <a:lumMod val="95000"/>
                  </a:schemeClr>
                </a:solidFill>
                <a:effectLst/>
                <a:latin typeface="Calibri" panose="020F0502020204030204" pitchFamily="34" charset="0"/>
                <a:ea typeface="Times New Roman" panose="02020603050405020304" pitchFamily="18" charset="0"/>
              </a:rPr>
              <a:t> non-inferiority trial and meta-analysis. Lancet 2010;375:555-62</a:t>
            </a:r>
          </a:p>
          <a:p>
            <a:r>
              <a:rPr lang="en-US" sz="1200" dirty="0">
                <a:solidFill>
                  <a:schemeClr val="bg1">
                    <a:lumMod val="95000"/>
                  </a:schemeClr>
                </a:solidFill>
                <a:effectLst/>
                <a:latin typeface="Calibri" panose="020F0502020204030204" pitchFamily="34" charset="0"/>
                <a:ea typeface="Times New Roman" panose="02020603050405020304" pitchFamily="18" charset="0"/>
              </a:rPr>
              <a:t>von </a:t>
            </a:r>
            <a:r>
              <a:rPr lang="en-US" sz="1200" dirty="0" err="1">
                <a:solidFill>
                  <a:schemeClr val="bg1">
                    <a:lumMod val="95000"/>
                  </a:schemeClr>
                </a:solidFill>
                <a:effectLst/>
                <a:latin typeface="Calibri" panose="020F0502020204030204" pitchFamily="34" charset="0"/>
                <a:ea typeface="Times New Roman" panose="02020603050405020304" pitchFamily="18" charset="0"/>
              </a:rPr>
              <a:t>Hertzen</a:t>
            </a:r>
            <a:r>
              <a:rPr lang="en-US" sz="1200" dirty="0">
                <a:solidFill>
                  <a:schemeClr val="bg1">
                    <a:lumMod val="95000"/>
                  </a:schemeClr>
                </a:solidFill>
                <a:effectLst/>
                <a:latin typeface="Calibri" panose="020F0502020204030204" pitchFamily="34" charset="0"/>
                <a:ea typeface="Times New Roman" panose="02020603050405020304" pitchFamily="18" charset="0"/>
              </a:rPr>
              <a:t> H et al. Low dose mifepristone and two regimens of levonorgestrel for emergency contraception: a WHO </a:t>
            </a:r>
            <a:r>
              <a:rPr lang="en-US" sz="1200" dirty="0" err="1">
                <a:solidFill>
                  <a:schemeClr val="bg1">
                    <a:lumMod val="95000"/>
                  </a:schemeClr>
                </a:solidFill>
                <a:effectLst/>
                <a:latin typeface="Calibri" panose="020F0502020204030204" pitchFamily="34" charset="0"/>
                <a:ea typeface="Times New Roman" panose="02020603050405020304" pitchFamily="18" charset="0"/>
              </a:rPr>
              <a:t>multicentre</a:t>
            </a:r>
            <a:r>
              <a:rPr lang="en-US" sz="1200" dirty="0">
                <a:solidFill>
                  <a:schemeClr val="bg1">
                    <a:lumMod val="95000"/>
                  </a:schemeClr>
                </a:solidFill>
                <a:effectLst/>
                <a:latin typeface="Calibri" panose="020F0502020204030204" pitchFamily="34" charset="0"/>
                <a:ea typeface="Times New Roman" panose="02020603050405020304" pitchFamily="18" charset="0"/>
              </a:rPr>
              <a:t> </a:t>
            </a:r>
            <a:r>
              <a:rPr lang="en-US" sz="1200" dirty="0" err="1">
                <a:solidFill>
                  <a:schemeClr val="bg1">
                    <a:lumMod val="95000"/>
                  </a:schemeClr>
                </a:solidFill>
                <a:effectLst/>
                <a:latin typeface="Calibri" panose="020F0502020204030204" pitchFamily="34" charset="0"/>
                <a:ea typeface="Times New Roman" panose="02020603050405020304" pitchFamily="18" charset="0"/>
              </a:rPr>
              <a:t>randomised</a:t>
            </a:r>
            <a:r>
              <a:rPr lang="en-US" sz="1200" dirty="0">
                <a:solidFill>
                  <a:schemeClr val="bg1">
                    <a:lumMod val="95000"/>
                  </a:schemeClr>
                </a:solidFill>
                <a:effectLst/>
                <a:latin typeface="Calibri" panose="020F0502020204030204" pitchFamily="34" charset="0"/>
                <a:ea typeface="Times New Roman" panose="02020603050405020304" pitchFamily="18" charset="0"/>
              </a:rPr>
              <a:t> trial. Lancet 2002;360:1803-10</a:t>
            </a:r>
          </a:p>
          <a:p>
            <a:r>
              <a:rPr lang="en-US" sz="1200" dirty="0">
                <a:solidFill>
                  <a:schemeClr val="bg1">
                    <a:lumMod val="95000"/>
                  </a:schemeClr>
                </a:solidFill>
                <a:latin typeface="Calibri" panose="020F0502020204030204" pitchFamily="34" charset="0"/>
              </a:rPr>
              <a:t>Turok D et al. Unpublished data until 1/28/21</a:t>
            </a:r>
            <a:endParaRPr lang="en-US" sz="800" dirty="0">
              <a:solidFill>
                <a:schemeClr val="bg1">
                  <a:lumMod val="95000"/>
                </a:schemeClr>
              </a:solidFill>
            </a:endParaRPr>
          </a:p>
        </p:txBody>
      </p:sp>
    </p:spTree>
    <p:extLst>
      <p:ext uri="{BB962C8B-B14F-4D97-AF65-F5344CB8AC3E}">
        <p14:creationId xmlns:p14="http://schemas.microsoft.com/office/powerpoint/2010/main" val="94335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6C2B69"/>
            </a:gs>
            <a:gs pos="75000">
              <a:srgbClr val="3D2E69"/>
            </a:gs>
            <a:gs pos="100000">
              <a:srgbClr val="3D2E69"/>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089061" y="198121"/>
            <a:ext cx="9291358" cy="991998"/>
          </a:xfrm>
        </p:spPr>
        <p:txBody>
          <a:bodyPr>
            <a:normAutofit/>
          </a:bodyPr>
          <a:lstStyle/>
          <a:p>
            <a:r>
              <a:rPr lang="en-US" sz="3600" b="1" dirty="0"/>
              <a:t>IUD types</a:t>
            </a:r>
          </a:p>
        </p:txBody>
      </p:sp>
      <p:graphicFrame>
        <p:nvGraphicFramePr>
          <p:cNvPr id="4" name="Table 3"/>
          <p:cNvGraphicFramePr>
            <a:graphicFrameLocks noGrp="1"/>
          </p:cNvGraphicFramePr>
          <p:nvPr>
            <p:extLst>
              <p:ext uri="{D42A27DB-BD31-4B8C-83A1-F6EECF244321}">
                <p14:modId xmlns:p14="http://schemas.microsoft.com/office/powerpoint/2010/main" val="1487213920"/>
              </p:ext>
            </p:extLst>
          </p:nvPr>
        </p:nvGraphicFramePr>
        <p:xfrm>
          <a:off x="1752600" y="1603356"/>
          <a:ext cx="8421614" cy="4203679"/>
        </p:xfrm>
        <a:graphic>
          <a:graphicData uri="http://schemas.openxmlformats.org/drawingml/2006/table">
            <a:tbl>
              <a:tblPr firstRow="1" bandRow="1">
                <a:tableStyleId>{5C22544A-7EE6-4342-B048-85BDC9FD1C3A}</a:tableStyleId>
              </a:tblPr>
              <a:tblGrid>
                <a:gridCol w="1032193">
                  <a:extLst>
                    <a:ext uri="{9D8B030D-6E8A-4147-A177-3AD203B41FA5}">
                      <a16:colId xmlns:a16="http://schemas.microsoft.com/office/drawing/2014/main" val="20000"/>
                    </a:ext>
                  </a:extLst>
                </a:gridCol>
                <a:gridCol w="1381141">
                  <a:extLst>
                    <a:ext uri="{9D8B030D-6E8A-4147-A177-3AD203B41FA5}">
                      <a16:colId xmlns:a16="http://schemas.microsoft.com/office/drawing/2014/main" val="20001"/>
                    </a:ext>
                  </a:extLst>
                </a:gridCol>
                <a:gridCol w="1502070">
                  <a:extLst>
                    <a:ext uri="{9D8B030D-6E8A-4147-A177-3AD203B41FA5}">
                      <a16:colId xmlns:a16="http://schemas.microsoft.com/office/drawing/2014/main" val="20002"/>
                    </a:ext>
                  </a:extLst>
                </a:gridCol>
                <a:gridCol w="1394874">
                  <a:extLst>
                    <a:ext uri="{9D8B030D-6E8A-4147-A177-3AD203B41FA5}">
                      <a16:colId xmlns:a16="http://schemas.microsoft.com/office/drawing/2014/main" val="20003"/>
                    </a:ext>
                  </a:extLst>
                </a:gridCol>
                <a:gridCol w="1104405">
                  <a:extLst>
                    <a:ext uri="{9D8B030D-6E8A-4147-A177-3AD203B41FA5}">
                      <a16:colId xmlns:a16="http://schemas.microsoft.com/office/drawing/2014/main" val="20004"/>
                    </a:ext>
                  </a:extLst>
                </a:gridCol>
                <a:gridCol w="2006931">
                  <a:extLst>
                    <a:ext uri="{9D8B030D-6E8A-4147-A177-3AD203B41FA5}">
                      <a16:colId xmlns:a16="http://schemas.microsoft.com/office/drawing/2014/main" val="20005"/>
                    </a:ext>
                  </a:extLst>
                </a:gridCol>
              </a:tblGrid>
              <a:tr h="882249">
                <a:tc>
                  <a:txBody>
                    <a:bodyPr/>
                    <a:lstStyle/>
                    <a:p>
                      <a:r>
                        <a:rPr lang="en-US" dirty="0"/>
                        <a:t>IUD</a:t>
                      </a:r>
                    </a:p>
                  </a:txBody>
                  <a:tcPr/>
                </a:tc>
                <a:tc>
                  <a:txBody>
                    <a:bodyPr/>
                    <a:lstStyle/>
                    <a:p>
                      <a:r>
                        <a:rPr lang="en-US" dirty="0"/>
                        <a:t>Total LNG dose</a:t>
                      </a:r>
                    </a:p>
                  </a:txBody>
                  <a:tcPr/>
                </a:tc>
                <a:tc>
                  <a:txBody>
                    <a:bodyPr/>
                    <a:lstStyle/>
                    <a:p>
                      <a:r>
                        <a:rPr lang="en-US" dirty="0"/>
                        <a:t>Amenorrhea @ 1 year</a:t>
                      </a:r>
                    </a:p>
                  </a:txBody>
                  <a:tcPr/>
                </a:tc>
                <a:tc>
                  <a:txBody>
                    <a:bodyPr/>
                    <a:lstStyle/>
                    <a:p>
                      <a:r>
                        <a:rPr lang="en-US" dirty="0"/>
                        <a:t>Device dimensions</a:t>
                      </a:r>
                    </a:p>
                  </a:txBody>
                  <a:tcPr/>
                </a:tc>
                <a:tc>
                  <a:txBody>
                    <a:bodyPr/>
                    <a:lstStyle/>
                    <a:p>
                      <a:r>
                        <a:rPr lang="en-US" dirty="0"/>
                        <a:t>Inserter diameter</a:t>
                      </a:r>
                    </a:p>
                  </a:txBody>
                  <a:tcPr/>
                </a:tc>
                <a:tc>
                  <a:txBody>
                    <a:bodyPr/>
                    <a:lstStyle/>
                    <a:p>
                      <a:r>
                        <a:rPr lang="en-US" dirty="0"/>
                        <a:t>Current FDA approval/evidence based use</a:t>
                      </a:r>
                    </a:p>
                  </a:txBody>
                  <a:tcPr/>
                </a:tc>
                <a:extLst>
                  <a:ext uri="{0D108BD9-81ED-4DB2-BD59-A6C34878D82A}">
                    <a16:rowId xmlns:a16="http://schemas.microsoft.com/office/drawing/2014/main" val="10000"/>
                  </a:ext>
                </a:extLst>
              </a:tr>
              <a:tr h="664286">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Skyla</a:t>
                      </a:r>
                      <a:r>
                        <a:rPr lang="en-US" baseline="30000" dirty="0">
                          <a:solidFill>
                            <a:schemeClr val="tx1">
                              <a:lumMod val="50000"/>
                            </a:schemeClr>
                          </a:solidFill>
                        </a:rPr>
                        <a:t>®</a:t>
                      </a:r>
                    </a:p>
                    <a:p>
                      <a:endParaRPr lang="en-US" dirty="0">
                        <a:solidFill>
                          <a:schemeClr val="tx1">
                            <a:lumMod val="50000"/>
                          </a:schemeClr>
                        </a:solidFill>
                      </a:endParaRPr>
                    </a:p>
                  </a:txBody>
                  <a:tcPr/>
                </a:tc>
                <a:tc>
                  <a:txBody>
                    <a:bodyPr/>
                    <a:lstStyle/>
                    <a:p>
                      <a:r>
                        <a:rPr lang="en-US" dirty="0">
                          <a:solidFill>
                            <a:schemeClr val="tx1">
                              <a:lumMod val="50000"/>
                            </a:schemeClr>
                          </a:solidFill>
                        </a:rPr>
                        <a:t>13.5 mg</a:t>
                      </a:r>
                    </a:p>
                  </a:txBody>
                  <a:tcPr/>
                </a:tc>
                <a:tc>
                  <a:txBody>
                    <a:bodyPr/>
                    <a:lstStyle/>
                    <a:p>
                      <a:r>
                        <a:rPr lang="en-US" dirty="0">
                          <a:solidFill>
                            <a:schemeClr val="tx1">
                              <a:lumMod val="50000"/>
                            </a:schemeClr>
                          </a:solidFill>
                        </a:rPr>
                        <a:t>6%</a:t>
                      </a:r>
                    </a:p>
                  </a:txBody>
                  <a:tcPr/>
                </a:tc>
                <a:tc>
                  <a:txBody>
                    <a:bodyPr/>
                    <a:lstStyle/>
                    <a:p>
                      <a:r>
                        <a:rPr lang="en-US" dirty="0">
                          <a:solidFill>
                            <a:schemeClr val="tx1">
                              <a:lumMod val="50000"/>
                            </a:schemeClr>
                          </a:solidFill>
                        </a:rPr>
                        <a:t>28 x 28 mm</a:t>
                      </a:r>
                    </a:p>
                  </a:txBody>
                  <a:tcPr/>
                </a:tc>
                <a:tc>
                  <a:txBody>
                    <a:bodyPr/>
                    <a:lstStyle/>
                    <a:p>
                      <a:r>
                        <a:rPr lang="en-US" dirty="0">
                          <a:solidFill>
                            <a:schemeClr val="tx1">
                              <a:lumMod val="50000"/>
                            </a:schemeClr>
                          </a:solidFill>
                        </a:rPr>
                        <a:t>3.8 mm</a:t>
                      </a:r>
                    </a:p>
                  </a:txBody>
                  <a:tcPr/>
                </a:tc>
                <a:tc>
                  <a:txBody>
                    <a:bodyPr/>
                    <a:lstStyle/>
                    <a:p>
                      <a:r>
                        <a:rPr lang="en-US" dirty="0">
                          <a:solidFill>
                            <a:schemeClr val="tx1">
                              <a:lumMod val="50000"/>
                            </a:schemeClr>
                          </a:solidFill>
                        </a:rPr>
                        <a:t>3 years/3 years</a:t>
                      </a:r>
                    </a:p>
                  </a:txBody>
                  <a:tcPr/>
                </a:tc>
                <a:extLst>
                  <a:ext uri="{0D108BD9-81ED-4DB2-BD59-A6C34878D82A}">
                    <a16:rowId xmlns:a16="http://schemas.microsoft.com/office/drawing/2014/main" val="10001"/>
                  </a:ext>
                </a:extLst>
              </a:tr>
              <a:tr h="664286">
                <a:tc>
                  <a:txBody>
                    <a:bodyPr/>
                    <a:lstStyle/>
                    <a:p>
                      <a:r>
                        <a:rPr lang="en-US" dirty="0" err="1">
                          <a:solidFill>
                            <a:schemeClr val="tx1">
                              <a:lumMod val="50000"/>
                            </a:schemeClr>
                          </a:solidFill>
                        </a:rPr>
                        <a:t>Kyleena</a:t>
                      </a:r>
                      <a:r>
                        <a:rPr lang="en-US" baseline="30000" dirty="0" err="1">
                          <a:solidFill>
                            <a:schemeClr val="tx1">
                              <a:lumMod val="50000"/>
                            </a:schemeClr>
                          </a:solidFill>
                        </a:rPr>
                        <a:t>TM</a:t>
                      </a:r>
                      <a:endParaRPr lang="en-US" baseline="30000" dirty="0">
                        <a:solidFill>
                          <a:schemeClr val="tx1">
                            <a:lumMod val="50000"/>
                          </a:schemeClr>
                        </a:solidFill>
                      </a:endParaRPr>
                    </a:p>
                  </a:txBody>
                  <a:tcPr/>
                </a:tc>
                <a:tc>
                  <a:txBody>
                    <a:bodyPr/>
                    <a:lstStyle/>
                    <a:p>
                      <a:r>
                        <a:rPr lang="en-US" dirty="0">
                          <a:solidFill>
                            <a:schemeClr val="tx1">
                              <a:lumMod val="50000"/>
                            </a:schemeClr>
                          </a:solidFill>
                        </a:rPr>
                        <a:t>19.5 mg</a:t>
                      </a:r>
                    </a:p>
                  </a:txBody>
                  <a:tcPr/>
                </a:tc>
                <a:tc>
                  <a:txBody>
                    <a:bodyPr/>
                    <a:lstStyle/>
                    <a:p>
                      <a:r>
                        <a:rPr lang="en-US" dirty="0">
                          <a:solidFill>
                            <a:schemeClr val="tx1">
                              <a:lumMod val="50000"/>
                            </a:schemeClr>
                          </a:solidFill>
                        </a:rPr>
                        <a:t>12%</a:t>
                      </a:r>
                    </a:p>
                  </a:txBody>
                  <a:tcPr/>
                </a:tc>
                <a:tc>
                  <a:txBody>
                    <a:bodyPr/>
                    <a:lstStyle/>
                    <a:p>
                      <a:r>
                        <a:rPr lang="en-US" dirty="0">
                          <a:solidFill>
                            <a:schemeClr val="tx1">
                              <a:lumMod val="50000"/>
                            </a:schemeClr>
                          </a:solidFill>
                        </a:rPr>
                        <a:t>28 x 28 mm</a:t>
                      </a:r>
                    </a:p>
                  </a:txBody>
                  <a:tcPr/>
                </a:tc>
                <a:tc>
                  <a:txBody>
                    <a:bodyPr/>
                    <a:lstStyle/>
                    <a:p>
                      <a:r>
                        <a:rPr lang="en-US" dirty="0">
                          <a:solidFill>
                            <a:schemeClr val="tx1">
                              <a:lumMod val="50000"/>
                            </a:schemeClr>
                          </a:solidFill>
                        </a:rPr>
                        <a:t>3.8 mm</a:t>
                      </a:r>
                    </a:p>
                  </a:txBody>
                  <a:tcPr/>
                </a:tc>
                <a:tc>
                  <a:txBody>
                    <a:bodyPr/>
                    <a:lstStyle/>
                    <a:p>
                      <a:r>
                        <a:rPr lang="en-US" dirty="0">
                          <a:solidFill>
                            <a:schemeClr val="tx1">
                              <a:lumMod val="50000"/>
                            </a:schemeClr>
                          </a:solidFill>
                        </a:rPr>
                        <a:t>5 years/5 years</a:t>
                      </a:r>
                    </a:p>
                  </a:txBody>
                  <a:tcPr/>
                </a:tc>
                <a:extLst>
                  <a:ext uri="{0D108BD9-81ED-4DB2-BD59-A6C34878D82A}">
                    <a16:rowId xmlns:a16="http://schemas.microsoft.com/office/drawing/2014/main" val="10002"/>
                  </a:ext>
                </a:extLst>
              </a:tr>
              <a:tr h="664286">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lumMod val="50000"/>
                            </a:schemeClr>
                          </a:solidFill>
                        </a:rPr>
                        <a:t>Mirena</a:t>
                      </a:r>
                      <a:r>
                        <a:rPr lang="en-US" baseline="30000" dirty="0">
                          <a:solidFill>
                            <a:schemeClr val="tx1">
                              <a:lumMod val="50000"/>
                            </a:schemeClr>
                          </a:solidFill>
                        </a:rPr>
                        <a:t>®</a:t>
                      </a:r>
                    </a:p>
                    <a:p>
                      <a:endParaRPr lang="en-US" dirty="0">
                        <a:solidFill>
                          <a:schemeClr val="tx1">
                            <a:lumMod val="50000"/>
                          </a:schemeClr>
                        </a:solidFill>
                      </a:endParaRPr>
                    </a:p>
                  </a:txBody>
                  <a:tcPr/>
                </a:tc>
                <a:tc>
                  <a:txBody>
                    <a:bodyPr/>
                    <a:lstStyle/>
                    <a:p>
                      <a:r>
                        <a:rPr lang="en-US" dirty="0">
                          <a:solidFill>
                            <a:schemeClr val="tx1">
                              <a:lumMod val="50000"/>
                            </a:schemeClr>
                          </a:solidFill>
                        </a:rPr>
                        <a:t>52 mg</a:t>
                      </a:r>
                    </a:p>
                  </a:txBody>
                  <a:tcPr/>
                </a:tc>
                <a:tc>
                  <a:txBody>
                    <a:bodyPr/>
                    <a:lstStyle/>
                    <a:p>
                      <a:r>
                        <a:rPr lang="en-US" dirty="0">
                          <a:solidFill>
                            <a:schemeClr val="tx1">
                              <a:lumMod val="50000"/>
                            </a:schemeClr>
                          </a:solidFill>
                        </a:rPr>
                        <a:t>20%</a:t>
                      </a:r>
                    </a:p>
                  </a:txBody>
                  <a:tcPr/>
                </a:tc>
                <a:tc>
                  <a:txBody>
                    <a:bodyPr/>
                    <a:lstStyle/>
                    <a:p>
                      <a:r>
                        <a:rPr lang="en-US" dirty="0">
                          <a:solidFill>
                            <a:schemeClr val="tx1">
                              <a:lumMod val="50000"/>
                            </a:schemeClr>
                          </a:solidFill>
                        </a:rPr>
                        <a:t>32 x 32 mm</a:t>
                      </a:r>
                    </a:p>
                  </a:txBody>
                  <a:tcPr/>
                </a:tc>
                <a:tc>
                  <a:txBody>
                    <a:bodyPr/>
                    <a:lstStyle/>
                    <a:p>
                      <a:r>
                        <a:rPr lang="en-US" dirty="0">
                          <a:solidFill>
                            <a:schemeClr val="tx1">
                              <a:lumMod val="50000"/>
                            </a:schemeClr>
                          </a:solidFill>
                        </a:rPr>
                        <a:t>4.4 mm</a:t>
                      </a:r>
                    </a:p>
                  </a:txBody>
                  <a:tcPr/>
                </a:tc>
                <a:tc>
                  <a:txBody>
                    <a:bodyPr/>
                    <a:lstStyle/>
                    <a:p>
                      <a:r>
                        <a:rPr lang="en-US" dirty="0">
                          <a:solidFill>
                            <a:schemeClr val="tx1">
                              <a:lumMod val="50000"/>
                            </a:schemeClr>
                          </a:solidFill>
                        </a:rPr>
                        <a:t>6 years/7 years</a:t>
                      </a:r>
                    </a:p>
                  </a:txBody>
                  <a:tcPr/>
                </a:tc>
                <a:extLst>
                  <a:ext uri="{0D108BD9-81ED-4DB2-BD59-A6C34878D82A}">
                    <a16:rowId xmlns:a16="http://schemas.microsoft.com/office/drawing/2014/main" val="10003"/>
                  </a:ext>
                </a:extLst>
              </a:tr>
              <a:tr h="664286">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err="1">
                          <a:solidFill>
                            <a:schemeClr val="tx1">
                              <a:lumMod val="50000"/>
                            </a:schemeClr>
                          </a:solidFill>
                        </a:rPr>
                        <a:t>Liletta</a:t>
                      </a:r>
                      <a:r>
                        <a:rPr lang="en-US" baseline="30000" dirty="0">
                          <a:solidFill>
                            <a:schemeClr val="tx1">
                              <a:lumMod val="50000"/>
                            </a:schemeClr>
                          </a:solidFill>
                        </a:rPr>
                        <a:t>®</a:t>
                      </a:r>
                    </a:p>
                    <a:p>
                      <a:endParaRPr lang="en-US" dirty="0">
                        <a:solidFill>
                          <a:schemeClr val="tx1">
                            <a:lumMod val="50000"/>
                          </a:schemeClr>
                        </a:solidFill>
                      </a:endParaRPr>
                    </a:p>
                  </a:txBody>
                  <a:tcPr/>
                </a:tc>
                <a:tc>
                  <a:txBody>
                    <a:bodyPr/>
                    <a:lstStyle/>
                    <a:p>
                      <a:r>
                        <a:rPr lang="en-US" dirty="0">
                          <a:solidFill>
                            <a:schemeClr val="tx1">
                              <a:lumMod val="50000"/>
                            </a:schemeClr>
                          </a:solidFill>
                        </a:rPr>
                        <a:t>52 mg</a:t>
                      </a:r>
                    </a:p>
                  </a:txBody>
                  <a:tcPr/>
                </a:tc>
                <a:tc>
                  <a:txBody>
                    <a:bodyPr/>
                    <a:lstStyle/>
                    <a:p>
                      <a:r>
                        <a:rPr lang="en-US" dirty="0">
                          <a:solidFill>
                            <a:schemeClr val="tx1">
                              <a:lumMod val="50000"/>
                            </a:schemeClr>
                          </a:solidFill>
                        </a:rPr>
                        <a:t>20%</a:t>
                      </a:r>
                    </a:p>
                  </a:txBody>
                  <a:tcPr/>
                </a:tc>
                <a:tc>
                  <a:txBody>
                    <a:bodyPr/>
                    <a:lstStyle/>
                    <a:p>
                      <a:r>
                        <a:rPr lang="en-US" dirty="0">
                          <a:solidFill>
                            <a:schemeClr val="tx1">
                              <a:lumMod val="50000"/>
                            </a:schemeClr>
                          </a:solidFill>
                        </a:rPr>
                        <a:t>32 x 32 mm</a:t>
                      </a:r>
                    </a:p>
                  </a:txBody>
                  <a:tcPr/>
                </a:tc>
                <a:tc>
                  <a:txBody>
                    <a:bodyPr/>
                    <a:lstStyle/>
                    <a:p>
                      <a:r>
                        <a:rPr lang="en-US" dirty="0">
                          <a:solidFill>
                            <a:schemeClr val="tx1">
                              <a:lumMod val="50000"/>
                            </a:schemeClr>
                          </a:solidFill>
                        </a:rPr>
                        <a:t>4.8 mm</a:t>
                      </a:r>
                    </a:p>
                  </a:txBody>
                  <a:tcPr/>
                </a:tc>
                <a:tc>
                  <a:txBody>
                    <a:bodyPr/>
                    <a:lstStyle/>
                    <a:p>
                      <a:r>
                        <a:rPr lang="en-US" dirty="0">
                          <a:solidFill>
                            <a:schemeClr val="tx1">
                              <a:lumMod val="50000"/>
                            </a:schemeClr>
                          </a:solidFill>
                        </a:rPr>
                        <a:t>6 years/7 years</a:t>
                      </a:r>
                    </a:p>
                  </a:txBody>
                  <a:tcPr/>
                </a:tc>
                <a:extLst>
                  <a:ext uri="{0D108BD9-81ED-4DB2-BD59-A6C34878D82A}">
                    <a16:rowId xmlns:a16="http://schemas.microsoft.com/office/drawing/2014/main" val="10004"/>
                  </a:ext>
                </a:extLst>
              </a:tr>
              <a:tr h="664286">
                <a:tc>
                  <a: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Paragard</a:t>
                      </a:r>
                      <a:r>
                        <a:rPr lang="en-US" baseline="30000" dirty="0">
                          <a:solidFill>
                            <a:schemeClr val="tx1">
                              <a:lumMod val="50000"/>
                            </a:schemeClr>
                          </a:solidFill>
                        </a:rPr>
                        <a:t>®</a:t>
                      </a:r>
                    </a:p>
                    <a:p>
                      <a:endParaRPr lang="en-US" dirty="0">
                        <a:solidFill>
                          <a:schemeClr val="tx1">
                            <a:lumMod val="50000"/>
                          </a:schemeClr>
                        </a:solidFill>
                      </a:endParaRPr>
                    </a:p>
                  </a:txBody>
                  <a:tcPr/>
                </a:tc>
                <a:tc>
                  <a:txBody>
                    <a:bodyPr/>
                    <a:lstStyle/>
                    <a:p>
                      <a:r>
                        <a:rPr lang="en-US" dirty="0">
                          <a:solidFill>
                            <a:schemeClr val="tx1">
                              <a:lumMod val="50000"/>
                            </a:schemeClr>
                          </a:solidFill>
                        </a:rPr>
                        <a:t>n/a</a:t>
                      </a:r>
                    </a:p>
                  </a:txBody>
                  <a:tcPr/>
                </a:tc>
                <a:tc>
                  <a:txBody>
                    <a:bodyPr/>
                    <a:lstStyle/>
                    <a:p>
                      <a:r>
                        <a:rPr lang="en-US" dirty="0">
                          <a:solidFill>
                            <a:schemeClr val="tx1">
                              <a:lumMod val="50000"/>
                            </a:schemeClr>
                          </a:solidFill>
                        </a:rPr>
                        <a:t>n/a</a:t>
                      </a:r>
                    </a:p>
                  </a:txBody>
                  <a:tcPr/>
                </a:tc>
                <a:tc>
                  <a:txBody>
                    <a:bodyPr/>
                    <a:lstStyle/>
                    <a:p>
                      <a:r>
                        <a:rPr lang="en-US" dirty="0">
                          <a:solidFill>
                            <a:schemeClr val="tx1">
                              <a:lumMod val="50000"/>
                            </a:schemeClr>
                          </a:solidFill>
                        </a:rPr>
                        <a:t>32 x 36 mm</a:t>
                      </a:r>
                    </a:p>
                  </a:txBody>
                  <a:tcPr/>
                </a:tc>
                <a:tc>
                  <a:txBody>
                    <a:bodyPr/>
                    <a:lstStyle/>
                    <a:p>
                      <a:r>
                        <a:rPr lang="en-US" dirty="0">
                          <a:solidFill>
                            <a:schemeClr val="tx1">
                              <a:lumMod val="50000"/>
                            </a:schemeClr>
                          </a:solidFill>
                        </a:rPr>
                        <a:t>4 mm</a:t>
                      </a:r>
                    </a:p>
                  </a:txBody>
                  <a:tcPr/>
                </a:tc>
                <a:tc>
                  <a:txBody>
                    <a:bodyPr/>
                    <a:lstStyle/>
                    <a:p>
                      <a:r>
                        <a:rPr lang="en-US" dirty="0">
                          <a:solidFill>
                            <a:schemeClr val="tx1">
                              <a:lumMod val="50000"/>
                            </a:schemeClr>
                          </a:solidFill>
                        </a:rPr>
                        <a:t>10 years/12+ years</a:t>
                      </a:r>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1752600" y="6317674"/>
            <a:ext cx="1781257" cy="307777"/>
          </a:xfrm>
          <a:prstGeom prst="rect">
            <a:avLst/>
          </a:prstGeom>
          <a:noFill/>
        </p:spPr>
        <p:txBody>
          <a:bodyPr wrap="none" rtlCol="0">
            <a:spAutoFit/>
          </a:bodyPr>
          <a:lstStyle/>
          <a:p>
            <a:r>
              <a:rPr lang="en-US" dirty="0">
                <a:solidFill>
                  <a:schemeClr val="accent5">
                    <a:lumMod val="95000"/>
                  </a:schemeClr>
                </a:solidFill>
              </a:rPr>
              <a:t>LNG=</a:t>
            </a:r>
            <a:r>
              <a:rPr lang="en-US" dirty="0" err="1">
                <a:solidFill>
                  <a:schemeClr val="accent5">
                    <a:lumMod val="95000"/>
                  </a:schemeClr>
                </a:solidFill>
              </a:rPr>
              <a:t>levonorgestrel</a:t>
            </a:r>
            <a:endParaRPr lang="en-US" dirty="0">
              <a:solidFill>
                <a:schemeClr val="accent5">
                  <a:lumMod val="95000"/>
                </a:schemeClr>
              </a:solidFill>
            </a:endParaRPr>
          </a:p>
        </p:txBody>
      </p:sp>
    </p:spTree>
    <p:extLst>
      <p:ext uri="{BB962C8B-B14F-4D97-AF65-F5344CB8AC3E}">
        <p14:creationId xmlns:p14="http://schemas.microsoft.com/office/powerpoint/2010/main" val="293062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E11099E-6C06-4A02-9177-A987623510DC}"/>
              </a:ext>
            </a:extLst>
          </p:cNvPr>
          <p:cNvSpPr>
            <a:spLocks noGrp="1"/>
          </p:cNvSpPr>
          <p:nvPr>
            <p:ph type="body" sz="quarter" idx="10"/>
          </p:nvPr>
        </p:nvSpPr>
        <p:spPr/>
        <p:txBody>
          <a:bodyPr>
            <a:normAutofit/>
          </a:bodyPr>
          <a:lstStyle/>
          <a:p>
            <a:r>
              <a:rPr lang="en-US" sz="3600" b="1" dirty="0"/>
              <a:t>Under Development</a:t>
            </a:r>
          </a:p>
        </p:txBody>
      </p:sp>
      <p:sp>
        <p:nvSpPr>
          <p:cNvPr id="3" name="Text Placeholder 2">
            <a:extLst>
              <a:ext uri="{FF2B5EF4-FFF2-40B4-BE49-F238E27FC236}">
                <a16:creationId xmlns:a16="http://schemas.microsoft.com/office/drawing/2014/main" id="{6EC51C2D-CDB9-4D4B-A52B-612FAB11F634}"/>
              </a:ext>
            </a:extLst>
          </p:cNvPr>
          <p:cNvSpPr>
            <a:spLocks noGrp="1"/>
          </p:cNvSpPr>
          <p:nvPr>
            <p:ph type="body" sz="quarter" idx="11"/>
          </p:nvPr>
        </p:nvSpPr>
        <p:spPr>
          <a:xfrm>
            <a:off x="895676" y="1786627"/>
            <a:ext cx="9857205" cy="3781575"/>
          </a:xfrm>
        </p:spPr>
        <p:txBody>
          <a:bodyPr>
            <a:normAutofit/>
          </a:bodyPr>
          <a:lstStyle/>
          <a:p>
            <a:r>
              <a:rPr lang="en-US" dirty="0"/>
              <a:t>Once-a-month pill: </a:t>
            </a:r>
          </a:p>
          <a:p>
            <a:pPr lvl="1"/>
            <a:r>
              <a:rPr lang="en-US" dirty="0"/>
              <a:t>Star-shaped device inside a dissolvable capsule</a:t>
            </a:r>
          </a:p>
          <a:p>
            <a:pPr lvl="1"/>
            <a:r>
              <a:rPr lang="en-US" dirty="0"/>
              <a:t>Slowly releases levonorgestrel into the stomach over the month</a:t>
            </a:r>
          </a:p>
          <a:p>
            <a:pPr lvl="1"/>
            <a:r>
              <a:rPr lang="en-US" dirty="0"/>
              <a:t>So far, studied only in pigs</a:t>
            </a:r>
          </a:p>
          <a:p>
            <a:pPr lvl="1"/>
            <a:endParaRPr lang="en-US" dirty="0"/>
          </a:p>
          <a:p>
            <a:pPr lvl="1"/>
            <a:endParaRPr lang="en-US" dirty="0"/>
          </a:p>
        </p:txBody>
      </p:sp>
      <p:pic>
        <p:nvPicPr>
          <p:cNvPr id="1026" name="Picture 2" descr="MIT engineers have designed a capsule that unfolds in the stomach after being swallowed, and can gradually deliver one month’s worth of a contraceptive drug. Pictured here is the preclinical version tested in a new MIT study.">
            <a:extLst>
              <a:ext uri="{FF2B5EF4-FFF2-40B4-BE49-F238E27FC236}">
                <a16:creationId xmlns:a16="http://schemas.microsoft.com/office/drawing/2014/main" id="{C80ECBA5-75A8-4D3D-BEA4-7BCBD91C5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418" y="4127882"/>
            <a:ext cx="3777588" cy="251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754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38"/>
          <p:cNvSpPr txBox="1">
            <a:spLocks noGrp="1"/>
          </p:cNvSpPr>
          <p:nvPr>
            <p:ph type="ftr" idx="11"/>
          </p:nvPr>
        </p:nvSpPr>
        <p:spPr>
          <a:xfrm>
            <a:off x="4068566" y="4582347"/>
            <a:ext cx="3955551" cy="27305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800" dirty="0">
                <a:solidFill>
                  <a:srgbClr val="B5B4B4"/>
                </a:solidFill>
              </a:rPr>
              <a:t>pragers@uw.edu</a:t>
            </a:r>
            <a:endParaRPr sz="2800" dirty="0">
              <a:solidFill>
                <a:srgbClr val="B5B4B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6C2B69"/>
            </a:gs>
            <a:gs pos="75000">
              <a:srgbClr val="3D2E69"/>
            </a:gs>
            <a:gs pos="100000">
              <a:srgbClr val="3D2E69"/>
            </a:gs>
          </a:gsLst>
          <a:lin ang="5400000" scaled="0"/>
        </a:gra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Objectives</a:t>
            </a:r>
          </a:p>
        </p:txBody>
      </p:sp>
      <p:sp>
        <p:nvSpPr>
          <p:cNvPr id="3" name="Text Placeholder 2"/>
          <p:cNvSpPr>
            <a:spLocks noGrp="1"/>
          </p:cNvSpPr>
          <p:nvPr>
            <p:ph type="body" sz="quarter" idx="11"/>
          </p:nvPr>
        </p:nvSpPr>
        <p:spPr/>
        <p:txBody>
          <a:bodyPr/>
          <a:lstStyle/>
          <a:p>
            <a:pPr lvl="0"/>
            <a:r>
              <a:rPr lang="en-US" dirty="0"/>
              <a:t>Present the new hormonal contraceptives being introduced in Ethiopia</a:t>
            </a:r>
          </a:p>
          <a:p>
            <a:pPr lvl="0"/>
            <a:r>
              <a:rPr lang="en-US" dirty="0"/>
              <a:t>Discuss </a:t>
            </a:r>
            <a:r>
              <a:rPr lang="en-US" dirty="0" err="1"/>
              <a:t>drospirenone</a:t>
            </a:r>
            <a:r>
              <a:rPr lang="en-US" dirty="0"/>
              <a:t> containing contraceptives and how they compare with other birth control pills</a:t>
            </a:r>
          </a:p>
          <a:p>
            <a:pPr lvl="0"/>
            <a:r>
              <a:rPr lang="en-US" dirty="0"/>
              <a:t>Introduce several other new hormonal contraceptives available or under investigation around the world</a:t>
            </a:r>
          </a:p>
        </p:txBody>
      </p:sp>
    </p:spTree>
    <p:extLst>
      <p:ext uri="{BB962C8B-B14F-4D97-AF65-F5344CB8AC3E}">
        <p14:creationId xmlns:p14="http://schemas.microsoft.com/office/powerpoint/2010/main" val="17432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3">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nodeType="clickEffect">
                                  <p:stCondLst>
                                    <p:cond delay="0"/>
                                  </p:stCondLst>
                                  <p:childTnLst>
                                    <p:animClr clrSpc="rgb" dir="cw">
                                      <p:cBhvr override="childStyle">
                                        <p:cTn id="10" dur="2000" fill="hold"/>
                                        <p:tgtEl>
                                          <p:spTgt spid="3">
                                            <p:txEl>
                                              <p:pRg st="1" end="1"/>
                                            </p:txEl>
                                          </p:spTgt>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nodeType="clickEffect">
                                  <p:stCondLst>
                                    <p:cond delay="0"/>
                                  </p:stCondLst>
                                  <p:childTnLst>
                                    <p:animClr clrSpc="rgb" dir="cw">
                                      <p:cBhvr override="childStyle">
                                        <p:cTn id="14" dur="2000" fill="hold"/>
                                        <p:tgtEl>
                                          <p:spTgt spid="3">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5"/>
          <p:cNvSpPr txBox="1">
            <a:spLocks noGrp="1"/>
          </p:cNvSpPr>
          <p:nvPr>
            <p:ph type="ctrTitle"/>
          </p:nvPr>
        </p:nvSpPr>
        <p:spPr>
          <a:xfrm>
            <a:off x="1524000" y="854515"/>
            <a:ext cx="9144000" cy="1648973"/>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sz="5000" dirty="0"/>
              <a:t>Hormonal Contraception</a:t>
            </a:r>
            <a:endParaRPr dirty="0"/>
          </a:p>
        </p:txBody>
      </p:sp>
      <p:sp>
        <p:nvSpPr>
          <p:cNvPr id="98" name="Google Shape;98;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342900" lvl="0" indent="-228600" algn="ctr" rtl="0">
              <a:lnSpc>
                <a:spcPct val="90000"/>
              </a:lnSpc>
              <a:spcBef>
                <a:spcPts val="1000"/>
              </a:spcBef>
              <a:spcAft>
                <a:spcPts val="0"/>
              </a:spcAft>
              <a:buClr>
                <a:schemeClr val="dk1"/>
              </a:buClr>
              <a:buSzPts val="2400"/>
              <a:buNone/>
            </a:pPr>
            <a:endParaRPr/>
          </a:p>
        </p:txBody>
      </p:sp>
      <p:sp>
        <p:nvSpPr>
          <p:cNvPr id="99" name="Google Shape;9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400"/>
              <a:buFont typeface="Calibri"/>
              <a:buNone/>
            </a:pPr>
            <a:endParaRPr>
              <a:solidFill>
                <a:srgbClr val="B5B4B4"/>
              </a:solidFill>
            </a:endParaRPr>
          </a:p>
        </p:txBody>
      </p:sp>
      <p:pic>
        <p:nvPicPr>
          <p:cNvPr id="100" name="Google Shape;100;p5"/>
          <p:cNvPicPr preferRelativeResize="0"/>
          <p:nvPr/>
        </p:nvPicPr>
        <p:blipFill rotWithShape="1">
          <a:blip r:embed="rId3">
            <a:alphaModFix/>
          </a:blip>
          <a:srcRect/>
          <a:stretch/>
        </p:blipFill>
        <p:spPr>
          <a:xfrm>
            <a:off x="1155797" y="3228421"/>
            <a:ext cx="4330602" cy="2402996"/>
          </a:xfrm>
          <a:prstGeom prst="rect">
            <a:avLst/>
          </a:prstGeom>
          <a:noFill/>
          <a:ln>
            <a:noFill/>
          </a:ln>
        </p:spPr>
      </p:pic>
      <p:pic>
        <p:nvPicPr>
          <p:cNvPr id="101" name="Google Shape;101;p5"/>
          <p:cNvPicPr preferRelativeResize="0"/>
          <p:nvPr/>
        </p:nvPicPr>
        <p:blipFill rotWithShape="1">
          <a:blip r:embed="rId4">
            <a:alphaModFix/>
          </a:blip>
          <a:srcRect/>
          <a:stretch/>
        </p:blipFill>
        <p:spPr>
          <a:xfrm>
            <a:off x="7189470" y="2584450"/>
            <a:ext cx="3600450" cy="3771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6C2B69"/>
            </a:gs>
            <a:gs pos="78000">
              <a:srgbClr val="3D2E69"/>
            </a:gs>
            <a:gs pos="100000">
              <a:srgbClr val="3D2E69"/>
            </a:gs>
          </a:gsLst>
          <a:lin ang="5400000" scaled="0"/>
        </a:gradFill>
        <a:effectLst/>
      </p:bgPr>
    </p:bg>
    <p:spTree>
      <p:nvGrpSpPr>
        <p:cNvPr id="1" name="Shape 115"/>
        <p:cNvGrpSpPr/>
        <p:nvPr/>
      </p:nvGrpSpPr>
      <p:grpSpPr>
        <a:xfrm>
          <a:off x="0" y="0"/>
          <a:ext cx="0" cy="0"/>
          <a:chOff x="0" y="0"/>
          <a:chExt cx="0" cy="0"/>
        </a:xfrm>
      </p:grpSpPr>
      <p:sp>
        <p:nvSpPr>
          <p:cNvPr id="116" name="Google Shape;116;p7"/>
          <p:cNvSpPr txBox="1">
            <a:spLocks noGrp="1"/>
          </p:cNvSpPr>
          <p:nvPr>
            <p:ph type="ctrTitle"/>
          </p:nvPr>
        </p:nvSpPr>
        <p:spPr>
          <a:xfrm>
            <a:off x="1524000" y="450166"/>
            <a:ext cx="9144000" cy="1041009"/>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a:t>Progestin</a:t>
            </a:r>
            <a:endParaRPr/>
          </a:p>
        </p:txBody>
      </p:sp>
      <p:sp>
        <p:nvSpPr>
          <p:cNvPr id="117" name="Google Shape;117;p7"/>
          <p:cNvSpPr/>
          <p:nvPr/>
        </p:nvSpPr>
        <p:spPr>
          <a:xfrm>
            <a:off x="1113693" y="1942464"/>
            <a:ext cx="4023360" cy="1406769"/>
          </a:xfrm>
          <a:prstGeom prst="ellipse">
            <a:avLst/>
          </a:prstGeom>
          <a:solidFill>
            <a:schemeClr val="accent1"/>
          </a:solidFill>
          <a:ln w="127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Generations</a:t>
            </a:r>
            <a:endParaRPr/>
          </a:p>
        </p:txBody>
      </p:sp>
      <p:sp>
        <p:nvSpPr>
          <p:cNvPr id="118" name="Google Shape;118;p7"/>
          <p:cNvSpPr/>
          <p:nvPr/>
        </p:nvSpPr>
        <p:spPr>
          <a:xfrm>
            <a:off x="7015089" y="1942464"/>
            <a:ext cx="4023360" cy="1406769"/>
          </a:xfrm>
          <a:prstGeom prst="ellipse">
            <a:avLst/>
          </a:prstGeom>
          <a:solidFill>
            <a:schemeClr val="accent1"/>
          </a:solidFill>
          <a:ln w="127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lt1"/>
                </a:solidFill>
                <a:latin typeface="Calibri"/>
                <a:ea typeface="Calibri"/>
                <a:cs typeface="Calibri"/>
                <a:sym typeface="Calibri"/>
              </a:rPr>
              <a:t>Metabolites</a:t>
            </a:r>
            <a:endParaRPr/>
          </a:p>
        </p:txBody>
      </p:sp>
      <p:cxnSp>
        <p:nvCxnSpPr>
          <p:cNvPr id="119" name="Google Shape;119;p7"/>
          <p:cNvCxnSpPr/>
          <p:nvPr/>
        </p:nvCxnSpPr>
        <p:spPr>
          <a:xfrm flipH="1">
            <a:off x="4853354" y="1491175"/>
            <a:ext cx="759655" cy="590842"/>
          </a:xfrm>
          <a:prstGeom prst="straightConnector1">
            <a:avLst/>
          </a:prstGeom>
          <a:noFill/>
          <a:ln w="34925" cap="flat" cmpd="sng">
            <a:solidFill>
              <a:schemeClr val="accent1"/>
            </a:solidFill>
            <a:prstDash val="solid"/>
            <a:miter lim="800000"/>
            <a:headEnd type="none" w="sm" len="sm"/>
            <a:tailEnd type="none" w="sm" len="sm"/>
          </a:ln>
        </p:spPr>
      </p:cxnSp>
      <p:cxnSp>
        <p:nvCxnSpPr>
          <p:cNvPr id="120" name="Google Shape;120;p7"/>
          <p:cNvCxnSpPr/>
          <p:nvPr/>
        </p:nvCxnSpPr>
        <p:spPr>
          <a:xfrm>
            <a:off x="6607125" y="1491175"/>
            <a:ext cx="778413" cy="590842"/>
          </a:xfrm>
          <a:prstGeom prst="straightConnector1">
            <a:avLst/>
          </a:prstGeom>
          <a:noFill/>
          <a:ln w="34925" cap="flat" cmpd="sng">
            <a:solidFill>
              <a:schemeClr val="accent1"/>
            </a:solidFill>
            <a:prstDash val="solid"/>
            <a:miter lim="800000"/>
            <a:headEnd type="none" w="sm" len="sm"/>
            <a:tailEnd type="none" w="sm" len="sm"/>
          </a:ln>
        </p:spPr>
      </p:cxnSp>
      <p:sp>
        <p:nvSpPr>
          <p:cNvPr id="121" name="Google Shape;121;p7"/>
          <p:cNvSpPr txBox="1"/>
          <p:nvPr/>
        </p:nvSpPr>
        <p:spPr>
          <a:xfrm>
            <a:off x="1003496" y="4079630"/>
            <a:ext cx="4089009" cy="1938992"/>
          </a:xfrm>
          <a:prstGeom prst="rect">
            <a:avLst/>
          </a:prstGeom>
          <a:solidFill>
            <a:srgbClr val="B4BFCE"/>
          </a:solidFill>
          <a:ln w="25400" cap="flat" cmpd="sng">
            <a:solidFill>
              <a:srgbClr val="FFC000"/>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1</a:t>
            </a:r>
            <a:r>
              <a:rPr lang="en-US" sz="2400" baseline="30000">
                <a:solidFill>
                  <a:schemeClr val="lt1"/>
                </a:solidFill>
                <a:latin typeface="Calibri"/>
                <a:ea typeface="Calibri"/>
                <a:cs typeface="Calibri"/>
                <a:sym typeface="Calibri"/>
              </a:rPr>
              <a:t>st</a:t>
            </a:r>
            <a:r>
              <a:rPr lang="en-US" sz="2400">
                <a:solidFill>
                  <a:schemeClr val="lt1"/>
                </a:solidFill>
                <a:latin typeface="Calibri"/>
                <a:ea typeface="Calibri"/>
                <a:cs typeface="Calibri"/>
                <a:sym typeface="Calibri"/>
              </a:rPr>
              <a:t>: Norethindrone</a:t>
            </a:r>
            <a:endParaRPr/>
          </a:p>
          <a:p>
            <a:pPr marL="0" marR="0" lvl="0" indent="0" algn="l" rtl="0">
              <a:spcBef>
                <a:spcPts val="0"/>
              </a:spcBef>
              <a:spcAft>
                <a:spcPts val="0"/>
              </a:spcAft>
              <a:buNone/>
            </a:pPr>
            <a:endParaRPr sz="80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2</a:t>
            </a:r>
            <a:r>
              <a:rPr lang="en-US" sz="2400" baseline="30000">
                <a:solidFill>
                  <a:schemeClr val="lt1"/>
                </a:solidFill>
                <a:latin typeface="Calibri"/>
                <a:ea typeface="Calibri"/>
                <a:cs typeface="Calibri"/>
                <a:sym typeface="Calibri"/>
              </a:rPr>
              <a:t>nd</a:t>
            </a:r>
            <a:r>
              <a:rPr lang="en-US" sz="2400">
                <a:solidFill>
                  <a:schemeClr val="lt1"/>
                </a:solidFill>
                <a:latin typeface="Calibri"/>
                <a:ea typeface="Calibri"/>
                <a:cs typeface="Calibri"/>
                <a:sym typeface="Calibri"/>
              </a:rPr>
              <a:t>: Levonorgestrel, norgestrel</a:t>
            </a:r>
            <a:endParaRPr sz="2400">
              <a:solidFill>
                <a:schemeClr val="lt1"/>
              </a:solidFill>
              <a:latin typeface="Calibri"/>
              <a:ea typeface="Calibri"/>
              <a:cs typeface="Calibri"/>
              <a:sym typeface="Calibri"/>
            </a:endParaRPr>
          </a:p>
          <a:p>
            <a:pPr marL="0" marR="0" lvl="0" indent="0" algn="l" rtl="0">
              <a:spcBef>
                <a:spcPts val="0"/>
              </a:spcBef>
              <a:spcAft>
                <a:spcPts val="0"/>
              </a:spcAft>
              <a:buNone/>
            </a:pPr>
            <a:endParaRPr sz="80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3</a:t>
            </a:r>
            <a:r>
              <a:rPr lang="en-US" sz="2400" baseline="30000">
                <a:solidFill>
                  <a:schemeClr val="lt1"/>
                </a:solidFill>
                <a:latin typeface="Calibri"/>
                <a:ea typeface="Calibri"/>
                <a:cs typeface="Calibri"/>
                <a:sym typeface="Calibri"/>
              </a:rPr>
              <a:t>rd</a:t>
            </a:r>
            <a:r>
              <a:rPr lang="en-US" sz="2400">
                <a:solidFill>
                  <a:schemeClr val="lt1"/>
                </a:solidFill>
                <a:latin typeface="Calibri"/>
                <a:ea typeface="Calibri"/>
                <a:cs typeface="Calibri"/>
                <a:sym typeface="Calibri"/>
              </a:rPr>
              <a:t>: Desogestrel, norgestimate</a:t>
            </a:r>
            <a:endParaRPr sz="2400">
              <a:solidFill>
                <a:schemeClr val="lt1"/>
              </a:solidFill>
              <a:latin typeface="Calibri"/>
              <a:ea typeface="Calibri"/>
              <a:cs typeface="Calibri"/>
              <a:sym typeface="Calibri"/>
            </a:endParaRPr>
          </a:p>
          <a:p>
            <a:pPr marL="0" marR="0" lvl="0" indent="0" algn="l" rtl="0">
              <a:spcBef>
                <a:spcPts val="0"/>
              </a:spcBef>
              <a:spcAft>
                <a:spcPts val="0"/>
              </a:spcAft>
              <a:buNone/>
            </a:pPr>
            <a:endParaRPr sz="80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4</a:t>
            </a:r>
            <a:r>
              <a:rPr lang="en-US" sz="2400" baseline="30000">
                <a:solidFill>
                  <a:schemeClr val="lt1"/>
                </a:solidFill>
                <a:latin typeface="Calibri"/>
                <a:ea typeface="Calibri"/>
                <a:cs typeface="Calibri"/>
                <a:sym typeface="Calibri"/>
              </a:rPr>
              <a:t>th</a:t>
            </a:r>
            <a:r>
              <a:rPr lang="en-US" sz="2400">
                <a:solidFill>
                  <a:schemeClr val="lt1"/>
                </a:solidFill>
                <a:latin typeface="Calibri"/>
                <a:ea typeface="Calibri"/>
                <a:cs typeface="Calibri"/>
                <a:sym typeface="Calibri"/>
              </a:rPr>
              <a:t>: Drospirenone</a:t>
            </a:r>
            <a:endParaRPr sz="2400">
              <a:solidFill>
                <a:schemeClr val="lt1"/>
              </a:solidFill>
              <a:latin typeface="Calibri"/>
              <a:ea typeface="Calibri"/>
              <a:cs typeface="Calibri"/>
              <a:sym typeface="Calibri"/>
            </a:endParaRPr>
          </a:p>
        </p:txBody>
      </p:sp>
      <p:sp>
        <p:nvSpPr>
          <p:cNvPr id="122" name="Google Shape;122;p7"/>
          <p:cNvSpPr txBox="1"/>
          <p:nvPr/>
        </p:nvSpPr>
        <p:spPr>
          <a:xfrm>
            <a:off x="7131144" y="3629028"/>
            <a:ext cx="4089009" cy="2923877"/>
          </a:xfrm>
          <a:prstGeom prst="rect">
            <a:avLst/>
          </a:prstGeom>
          <a:solidFill>
            <a:srgbClr val="B4BFCE"/>
          </a:solidFill>
          <a:ln w="25400" cap="flat" cmpd="sng">
            <a:solidFill>
              <a:srgbClr val="FFC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02060"/>
                </a:solidFill>
                <a:latin typeface="Calibri"/>
                <a:ea typeface="Calibri"/>
                <a:cs typeface="Calibri"/>
                <a:sym typeface="Calibri"/>
              </a:rPr>
              <a:t>Estranes</a:t>
            </a:r>
            <a:r>
              <a:rPr lang="en-US" sz="2400">
                <a:solidFill>
                  <a:srgbClr val="002060"/>
                </a:solidFill>
                <a:latin typeface="Calibri"/>
                <a:ea typeface="Calibri"/>
                <a:cs typeface="Calibri"/>
                <a:sym typeface="Calibri"/>
              </a:rPr>
              <a:t>: Norethindrone, norethindrone acetate, ethynodiol diacetate</a:t>
            </a:r>
            <a:endParaRPr/>
          </a:p>
          <a:p>
            <a:pPr marL="0" marR="0" lvl="0" indent="0" algn="l" rtl="0">
              <a:spcBef>
                <a:spcPts val="0"/>
              </a:spcBef>
              <a:spcAft>
                <a:spcPts val="0"/>
              </a:spcAft>
              <a:buNone/>
            </a:pPr>
            <a:endParaRPr sz="800">
              <a:solidFill>
                <a:srgbClr val="002060"/>
              </a:solidFill>
              <a:latin typeface="Calibri"/>
              <a:ea typeface="Calibri"/>
              <a:cs typeface="Calibri"/>
              <a:sym typeface="Calibri"/>
            </a:endParaRPr>
          </a:p>
          <a:p>
            <a:pPr marL="0" marR="0" lvl="0" indent="0" algn="l" rtl="0">
              <a:spcBef>
                <a:spcPts val="0"/>
              </a:spcBef>
              <a:spcAft>
                <a:spcPts val="0"/>
              </a:spcAft>
              <a:buNone/>
            </a:pPr>
            <a:r>
              <a:rPr lang="en-US" sz="2400" b="1">
                <a:solidFill>
                  <a:srgbClr val="002060"/>
                </a:solidFill>
                <a:latin typeface="Calibri"/>
                <a:ea typeface="Calibri"/>
                <a:cs typeface="Calibri"/>
                <a:sym typeface="Calibri"/>
              </a:rPr>
              <a:t>Gonanes</a:t>
            </a:r>
            <a:r>
              <a:rPr lang="en-US" sz="2400">
                <a:solidFill>
                  <a:srgbClr val="002060"/>
                </a:solidFill>
                <a:latin typeface="Calibri"/>
                <a:ea typeface="Calibri"/>
                <a:cs typeface="Calibri"/>
                <a:sym typeface="Calibri"/>
              </a:rPr>
              <a:t>: Levonorgestrel, norgestrel, norgestimate, desogestrel</a:t>
            </a:r>
            <a:endParaRPr sz="2400">
              <a:solidFill>
                <a:srgbClr val="002060"/>
              </a:solidFill>
              <a:latin typeface="Calibri"/>
              <a:ea typeface="Calibri"/>
              <a:cs typeface="Calibri"/>
              <a:sym typeface="Calibri"/>
            </a:endParaRPr>
          </a:p>
          <a:p>
            <a:pPr marL="0" marR="0" lvl="0" indent="0" algn="l" rtl="0">
              <a:spcBef>
                <a:spcPts val="0"/>
              </a:spcBef>
              <a:spcAft>
                <a:spcPts val="0"/>
              </a:spcAft>
              <a:buNone/>
            </a:pPr>
            <a:endParaRPr sz="8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rgbClr val="002060"/>
                </a:solidFill>
                <a:latin typeface="Calibri"/>
                <a:ea typeface="Calibri"/>
                <a:cs typeface="Calibri"/>
                <a:sym typeface="Calibri"/>
              </a:rPr>
              <a:t>Drospirenone</a:t>
            </a:r>
            <a:endParaRPr sz="2400" b="1">
              <a:solidFill>
                <a:schemeClr val="dk1"/>
              </a:solidFill>
              <a:latin typeface="Calibri"/>
              <a:ea typeface="Calibri"/>
              <a:cs typeface="Calibri"/>
              <a:sym typeface="Calibri"/>
            </a:endParaRPr>
          </a:p>
        </p:txBody>
      </p:sp>
      <p:sp>
        <p:nvSpPr>
          <p:cNvPr id="123" name="Google Shape;123;p7"/>
          <p:cNvSpPr/>
          <p:nvPr/>
        </p:nvSpPr>
        <p:spPr>
          <a:xfrm>
            <a:off x="6309361" y="3713220"/>
            <a:ext cx="604910" cy="1841642"/>
          </a:xfrm>
          <a:prstGeom prst="leftBrace">
            <a:avLst>
              <a:gd name="adj1" fmla="val 8333"/>
              <a:gd name="adj2" fmla="val 50000"/>
            </a:avLst>
          </a:prstGeom>
          <a:noFill/>
          <a:ln w="476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7"/>
          <p:cNvSpPr/>
          <p:nvPr/>
        </p:nvSpPr>
        <p:spPr>
          <a:xfrm>
            <a:off x="6417798" y="6004923"/>
            <a:ext cx="378653" cy="702853"/>
          </a:xfrm>
          <a:prstGeom prst="leftBrace">
            <a:avLst>
              <a:gd name="adj1" fmla="val 8333"/>
              <a:gd name="adj2" fmla="val 50000"/>
            </a:avLst>
          </a:prstGeom>
          <a:noFill/>
          <a:ln w="476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6"/>
          <p:cNvSpPr txBox="1">
            <a:spLocks noGrp="1"/>
          </p:cNvSpPr>
          <p:nvPr>
            <p:ph type="title"/>
          </p:nvPr>
        </p:nvSpPr>
        <p:spPr>
          <a:xfrm>
            <a:off x="364390" y="533568"/>
            <a:ext cx="5936658" cy="140777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6000"/>
              <a:buFont typeface="Calibri"/>
              <a:buNone/>
            </a:pPr>
            <a:r>
              <a:rPr lang="en-US" sz="6000"/>
              <a:t>Estrogen</a:t>
            </a:r>
            <a:endParaRPr/>
          </a:p>
        </p:txBody>
      </p:sp>
      <p:sp>
        <p:nvSpPr>
          <p:cNvPr id="108" name="Google Shape;108;p6"/>
          <p:cNvSpPr txBox="1">
            <a:spLocks noGrp="1"/>
          </p:cNvSpPr>
          <p:nvPr>
            <p:ph type="body" idx="3"/>
          </p:nvPr>
        </p:nvSpPr>
        <p:spPr>
          <a:xfrm>
            <a:off x="364390" y="1561515"/>
            <a:ext cx="6852337" cy="4785360"/>
          </a:xfrm>
          <a:prstGeom prst="rect">
            <a:avLst/>
          </a:prstGeom>
          <a:noFill/>
          <a:ln>
            <a:noFill/>
          </a:ln>
        </p:spPr>
        <p:txBody>
          <a:bodyPr spcFirstLastPara="1" wrap="square" lIns="91425" tIns="45700" rIns="91425" bIns="45700" anchor="t" anchorCtr="0">
            <a:normAutofit lnSpcReduction="10000"/>
          </a:bodyPr>
          <a:lstStyle/>
          <a:p>
            <a:pPr marL="342900" lvl="0" indent="-228600" algn="l" rtl="0">
              <a:lnSpc>
                <a:spcPct val="128333"/>
              </a:lnSpc>
              <a:spcBef>
                <a:spcPts val="0"/>
              </a:spcBef>
              <a:spcAft>
                <a:spcPts val="0"/>
              </a:spcAft>
              <a:buClr>
                <a:schemeClr val="dk1"/>
              </a:buClr>
              <a:buSzPts val="2400"/>
              <a:buChar char="•"/>
            </a:pPr>
            <a:r>
              <a:rPr lang="en-US" sz="2400"/>
              <a:t>Estradiol (E2)</a:t>
            </a:r>
            <a:endParaRPr/>
          </a:p>
          <a:p>
            <a:pPr marL="800100" lvl="1" indent="-228600" algn="l" rtl="0">
              <a:lnSpc>
                <a:spcPct val="90000"/>
              </a:lnSpc>
              <a:spcBef>
                <a:spcPts val="1100"/>
              </a:spcBef>
              <a:spcAft>
                <a:spcPts val="0"/>
              </a:spcAft>
              <a:buClr>
                <a:schemeClr val="dk1"/>
              </a:buClr>
              <a:buSzPts val="2000"/>
              <a:buChar char="•"/>
            </a:pPr>
            <a:r>
              <a:rPr lang="en-US" sz="2000"/>
              <a:t>1º estrogen of reproductive years</a:t>
            </a:r>
            <a:endParaRPr/>
          </a:p>
          <a:p>
            <a:pPr marL="342900" lvl="0" indent="-228600" algn="l" rtl="0">
              <a:lnSpc>
                <a:spcPct val="128333"/>
              </a:lnSpc>
              <a:spcBef>
                <a:spcPts val="1000"/>
              </a:spcBef>
              <a:spcAft>
                <a:spcPts val="0"/>
              </a:spcAft>
              <a:buClr>
                <a:schemeClr val="dk1"/>
              </a:buClr>
              <a:buSzPts val="2400"/>
              <a:buChar char="•"/>
            </a:pPr>
            <a:r>
              <a:rPr lang="en-US" sz="2400"/>
              <a:t>Mestranol</a:t>
            </a:r>
            <a:endParaRPr/>
          </a:p>
          <a:p>
            <a:pPr marL="800100" lvl="1" indent="-228600" algn="l" rtl="0">
              <a:lnSpc>
                <a:spcPct val="90000"/>
              </a:lnSpc>
              <a:spcBef>
                <a:spcPts val="1100"/>
              </a:spcBef>
              <a:spcAft>
                <a:spcPts val="0"/>
              </a:spcAft>
              <a:buClr>
                <a:schemeClr val="dk1"/>
              </a:buClr>
              <a:buSzPts val="2000"/>
              <a:buChar char="•"/>
            </a:pPr>
            <a:r>
              <a:rPr lang="en-US" sz="2000"/>
              <a:t>Original formulation: 150 mcg</a:t>
            </a:r>
            <a:endParaRPr/>
          </a:p>
          <a:p>
            <a:pPr marL="342900" lvl="0" indent="-228600" algn="l" rtl="0">
              <a:lnSpc>
                <a:spcPct val="128333"/>
              </a:lnSpc>
              <a:spcBef>
                <a:spcPts val="1000"/>
              </a:spcBef>
              <a:spcAft>
                <a:spcPts val="0"/>
              </a:spcAft>
              <a:buClr>
                <a:schemeClr val="dk1"/>
              </a:buClr>
              <a:buSzPts val="2400"/>
              <a:buChar char="•"/>
            </a:pPr>
            <a:r>
              <a:rPr lang="en-US" sz="2400" b="1"/>
              <a:t>Ethinyl estradiol (EE)</a:t>
            </a:r>
            <a:endParaRPr/>
          </a:p>
          <a:p>
            <a:pPr marL="800100" lvl="1" indent="-228600" algn="l" rtl="0">
              <a:lnSpc>
                <a:spcPct val="90000"/>
              </a:lnSpc>
              <a:spcBef>
                <a:spcPts val="1100"/>
              </a:spcBef>
              <a:spcAft>
                <a:spcPts val="0"/>
              </a:spcAft>
              <a:buClr>
                <a:schemeClr val="dk1"/>
              </a:buClr>
              <a:buSzPts val="2000"/>
              <a:buChar char="•"/>
            </a:pPr>
            <a:r>
              <a:rPr lang="en-US" sz="2000"/>
              <a:t>Used in most combined hormonal contraception</a:t>
            </a:r>
            <a:endParaRPr/>
          </a:p>
          <a:p>
            <a:pPr marL="800100" lvl="1" indent="-228600" algn="l" rtl="0">
              <a:lnSpc>
                <a:spcPct val="90000"/>
              </a:lnSpc>
              <a:spcBef>
                <a:spcPts val="500"/>
              </a:spcBef>
              <a:spcAft>
                <a:spcPts val="0"/>
              </a:spcAft>
              <a:buClr>
                <a:schemeClr val="dk1"/>
              </a:buClr>
              <a:buSzPts val="2000"/>
              <a:buChar char="•"/>
            </a:pPr>
            <a:r>
              <a:rPr lang="en-US" sz="2000"/>
              <a:t>Dose: 10 – 50 mcg </a:t>
            </a:r>
            <a:endParaRPr/>
          </a:p>
          <a:p>
            <a:pPr marL="342900" lvl="0" indent="-228600" algn="l" rtl="0">
              <a:lnSpc>
                <a:spcPct val="128333"/>
              </a:lnSpc>
              <a:spcBef>
                <a:spcPts val="1000"/>
              </a:spcBef>
              <a:spcAft>
                <a:spcPts val="0"/>
              </a:spcAft>
              <a:buClr>
                <a:schemeClr val="dk1"/>
              </a:buClr>
              <a:buSzPts val="2400"/>
              <a:buChar char="•"/>
            </a:pPr>
            <a:r>
              <a:rPr lang="en-US" sz="2400"/>
              <a:t>Estradiol Valerate (E2V)</a:t>
            </a:r>
            <a:endParaRPr/>
          </a:p>
          <a:p>
            <a:pPr marL="342900" lvl="0" indent="-228600" algn="l" rtl="0">
              <a:lnSpc>
                <a:spcPct val="128333"/>
              </a:lnSpc>
              <a:spcBef>
                <a:spcPts val="1600"/>
              </a:spcBef>
              <a:spcAft>
                <a:spcPts val="0"/>
              </a:spcAft>
              <a:buClr>
                <a:schemeClr val="dk1"/>
              </a:buClr>
              <a:buSzPts val="2400"/>
              <a:buChar char="•"/>
            </a:pPr>
            <a:r>
              <a:rPr lang="en-US" sz="2400"/>
              <a:t>Mechanism</a:t>
            </a:r>
            <a:endParaRPr/>
          </a:p>
          <a:p>
            <a:pPr marL="800100" lvl="1" indent="-228600" algn="l" rtl="0">
              <a:lnSpc>
                <a:spcPct val="90000"/>
              </a:lnSpc>
              <a:spcBef>
                <a:spcPts val="1100"/>
              </a:spcBef>
              <a:spcAft>
                <a:spcPts val="0"/>
              </a:spcAft>
              <a:buClr>
                <a:schemeClr val="dk1"/>
              </a:buClr>
              <a:buSzPts val="2000"/>
              <a:buChar char="•"/>
            </a:pPr>
            <a:r>
              <a:rPr lang="en-US" sz="2000"/>
              <a:t>Suppresses FSH -&gt; prevents dominant follicle</a:t>
            </a:r>
            <a:endParaRPr/>
          </a:p>
          <a:p>
            <a:pPr marL="342900" lvl="0" indent="-76200" algn="l" rtl="0">
              <a:lnSpc>
                <a:spcPct val="128333"/>
              </a:lnSpc>
              <a:spcBef>
                <a:spcPts val="1000"/>
              </a:spcBef>
              <a:spcAft>
                <a:spcPts val="0"/>
              </a:spcAft>
              <a:buClr>
                <a:schemeClr val="dk1"/>
              </a:buClr>
              <a:buSzPts val="2400"/>
              <a:buNone/>
            </a:pPr>
            <a:endParaRPr sz="2400"/>
          </a:p>
        </p:txBody>
      </p:sp>
      <p:sp>
        <p:nvSpPr>
          <p:cNvPr id="109" name="Google Shape;109;p6"/>
          <p:cNvSpPr txBox="1">
            <a:spLocks noGrp="1"/>
          </p:cNvSpPr>
          <p:nvPr>
            <p:ph type="ftr" idx="11"/>
          </p:nvPr>
        </p:nvSpPr>
        <p:spPr>
          <a:xfrm>
            <a:off x="380572" y="6452244"/>
            <a:ext cx="2410752" cy="273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10" name="Google Shape;110;p6"/>
          <p:cNvPicPr preferRelativeResize="0">
            <a:picLocks noGrp="1"/>
          </p:cNvPicPr>
          <p:nvPr>
            <p:ph type="pic" idx="2"/>
          </p:nvPr>
        </p:nvPicPr>
        <p:blipFill rotWithShape="1">
          <a:blip r:embed="rId3">
            <a:alphaModFix/>
          </a:blip>
          <a:srcRect t="16590" b="16589"/>
          <a:stretch/>
        </p:blipFill>
        <p:spPr>
          <a:xfrm>
            <a:off x="7059083" y="1181100"/>
            <a:ext cx="4201829" cy="4373033"/>
          </a:xfrm>
          <a:prstGeom prst="rect">
            <a:avLst/>
          </a:prstGeom>
          <a:solidFill>
            <a:schemeClr val="lt1">
              <a:alpha val="9803"/>
            </a:schemeClr>
          </a:solidFill>
          <a:ln>
            <a:noFill/>
          </a:ln>
          <a:effectLst>
            <a:outerShdw blurRad="177800" sx="99000" sy="99000" algn="ctr" rotWithShape="0">
              <a:schemeClr val="dk1">
                <a:alpha val="24705"/>
              </a:scheme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364389" y="526072"/>
            <a:ext cx="11416278" cy="87190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en-US"/>
              <a:t>A word on pharmacodynamics</a:t>
            </a:r>
            <a:endParaRPr/>
          </a:p>
        </p:txBody>
      </p:sp>
      <p:sp>
        <p:nvSpPr>
          <p:cNvPr id="131" name="Google Shape;131;p8"/>
          <p:cNvSpPr txBox="1">
            <a:spLocks noGrp="1"/>
          </p:cNvSpPr>
          <p:nvPr>
            <p:ph type="body" idx="1"/>
          </p:nvPr>
        </p:nvSpPr>
        <p:spPr>
          <a:xfrm>
            <a:off x="364389" y="1519311"/>
            <a:ext cx="6613186" cy="4703936"/>
          </a:xfrm>
          <a:prstGeom prst="rect">
            <a:avLst/>
          </a:prstGeom>
          <a:blipFill rotWithShape="1">
            <a:blip r:embed="rId3">
              <a:alphaModFix/>
            </a:blip>
            <a:stretch>
              <a:fillRect t="-2161"/>
            </a:stretch>
          </a:blipFill>
          <a:ln>
            <a:noFill/>
          </a:ln>
        </p:spPr>
        <p:txBody>
          <a:bodyPr spcFirstLastPara="1" wrap="square" lIns="91425" tIns="45700" rIns="91425" bIns="45700" anchor="t" anchorCtr="0">
            <a:noAutofit/>
          </a:bodyPr>
          <a:lstStyle/>
          <a:p>
            <a:pPr marL="342900" lvl="0" indent="-228600" algn="l" rtl="0">
              <a:lnSpc>
                <a:spcPct val="128333"/>
              </a:lnSpc>
              <a:spcBef>
                <a:spcPts val="0"/>
              </a:spcBef>
              <a:spcAft>
                <a:spcPts val="0"/>
              </a:spcAft>
              <a:buSzPts val="2400"/>
              <a:buChar char="•"/>
            </a:pPr>
            <a:r>
              <a:rPr lang="en-US"/>
              <a:t> </a:t>
            </a:r>
            <a:endParaRPr/>
          </a:p>
        </p:txBody>
      </p:sp>
      <p:pic>
        <p:nvPicPr>
          <p:cNvPr id="132" name="Google Shape;132;p8"/>
          <p:cNvPicPr preferRelativeResize="0"/>
          <p:nvPr/>
        </p:nvPicPr>
        <p:blipFill rotWithShape="1">
          <a:blip r:embed="rId4">
            <a:alphaModFix/>
          </a:blip>
          <a:srcRect/>
          <a:stretch/>
        </p:blipFill>
        <p:spPr>
          <a:xfrm>
            <a:off x="6268622" y="1282947"/>
            <a:ext cx="4381500" cy="49403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9"/>
          <p:cNvPicPr preferRelativeResize="0">
            <a:picLocks noGrp="1"/>
          </p:cNvPicPr>
          <p:nvPr>
            <p:ph type="pic" idx="2"/>
          </p:nvPr>
        </p:nvPicPr>
        <p:blipFill rotWithShape="1">
          <a:blip r:embed="rId3">
            <a:alphaModFix/>
          </a:blip>
          <a:srcRect t="11200" b="11200"/>
          <a:stretch/>
        </p:blipFill>
        <p:spPr>
          <a:xfrm>
            <a:off x="6485466" y="1469859"/>
            <a:ext cx="4453467" cy="4634924"/>
          </a:xfrm>
          <a:prstGeom prst="rect">
            <a:avLst/>
          </a:prstGeom>
          <a:solidFill>
            <a:schemeClr val="lt1">
              <a:alpha val="9803"/>
            </a:schemeClr>
          </a:solidFill>
          <a:ln>
            <a:noFill/>
          </a:ln>
          <a:effectLst>
            <a:outerShdw blurRad="177800" sx="99000" sy="99000" algn="ctr" rotWithShape="0">
              <a:schemeClr val="dk1">
                <a:alpha val="24705"/>
              </a:schemeClr>
            </a:outerShdw>
          </a:effectLst>
        </p:spPr>
      </p:pic>
      <p:sp>
        <p:nvSpPr>
          <p:cNvPr id="139" name="Google Shape;139;p9"/>
          <p:cNvSpPr txBox="1">
            <a:spLocks noGrp="1"/>
          </p:cNvSpPr>
          <p:nvPr>
            <p:ph type="title"/>
          </p:nvPr>
        </p:nvSpPr>
        <p:spPr>
          <a:xfrm>
            <a:off x="364390" y="533568"/>
            <a:ext cx="8728810" cy="154104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4800"/>
              <a:buFont typeface="Calibri"/>
              <a:buNone/>
            </a:pPr>
            <a:r>
              <a:rPr lang="en-US"/>
              <a:t>Monophasic vs multiphasic</a:t>
            </a:r>
            <a:endParaRPr/>
          </a:p>
        </p:txBody>
      </p:sp>
      <p:sp>
        <p:nvSpPr>
          <p:cNvPr id="140" name="Google Shape;140;p9"/>
          <p:cNvSpPr txBox="1">
            <a:spLocks noGrp="1"/>
          </p:cNvSpPr>
          <p:nvPr>
            <p:ph type="body" idx="3"/>
          </p:nvPr>
        </p:nvSpPr>
        <p:spPr>
          <a:xfrm>
            <a:off x="364390" y="1554304"/>
            <a:ext cx="6669457" cy="4813495"/>
          </a:xfrm>
          <a:prstGeom prst="rect">
            <a:avLst/>
          </a:prstGeom>
          <a:noFill/>
          <a:ln>
            <a:noFill/>
          </a:ln>
        </p:spPr>
        <p:txBody>
          <a:bodyPr spcFirstLastPara="1" wrap="square" lIns="91425" tIns="45700" rIns="91425" bIns="45700" anchor="t" anchorCtr="0">
            <a:normAutofit/>
          </a:bodyPr>
          <a:lstStyle/>
          <a:p>
            <a:pPr marL="342900" lvl="0" indent="-228600" algn="l" rtl="0">
              <a:lnSpc>
                <a:spcPct val="110000"/>
              </a:lnSpc>
              <a:spcBef>
                <a:spcPts val="0"/>
              </a:spcBef>
              <a:spcAft>
                <a:spcPts val="0"/>
              </a:spcAft>
              <a:buClr>
                <a:schemeClr val="dk1"/>
              </a:buClr>
              <a:buSzPts val="2800"/>
              <a:buChar char="•"/>
            </a:pPr>
            <a:r>
              <a:rPr lang="en-US" sz="2800"/>
              <a:t>Monophasic</a:t>
            </a:r>
            <a:endParaRPr/>
          </a:p>
          <a:p>
            <a:pPr marL="800100" lvl="1" indent="-228600" algn="l" rtl="0">
              <a:lnSpc>
                <a:spcPct val="90000"/>
              </a:lnSpc>
              <a:spcBef>
                <a:spcPts val="1100"/>
              </a:spcBef>
              <a:spcAft>
                <a:spcPts val="0"/>
              </a:spcAft>
              <a:buClr>
                <a:schemeClr val="dk1"/>
              </a:buClr>
              <a:buSzPts val="2400"/>
              <a:buChar char="•"/>
            </a:pPr>
            <a:r>
              <a:rPr lang="en-US"/>
              <a:t>Traditional formulation</a:t>
            </a:r>
            <a:endParaRPr/>
          </a:p>
          <a:p>
            <a:pPr marL="800100" lvl="1" indent="-228600" algn="l" rtl="0">
              <a:lnSpc>
                <a:spcPct val="90000"/>
              </a:lnSpc>
              <a:spcBef>
                <a:spcPts val="500"/>
              </a:spcBef>
              <a:spcAft>
                <a:spcPts val="0"/>
              </a:spcAft>
              <a:buClr>
                <a:schemeClr val="dk1"/>
              </a:buClr>
              <a:buSzPts val="2400"/>
              <a:buChar char="•"/>
            </a:pPr>
            <a:r>
              <a:rPr lang="en-US"/>
              <a:t>Every active pill has same dose</a:t>
            </a:r>
            <a:endParaRPr/>
          </a:p>
          <a:p>
            <a:pPr marL="800100" lvl="1" indent="-177800" algn="l" rtl="0">
              <a:lnSpc>
                <a:spcPct val="90000"/>
              </a:lnSpc>
              <a:spcBef>
                <a:spcPts val="500"/>
              </a:spcBef>
              <a:spcAft>
                <a:spcPts val="0"/>
              </a:spcAft>
              <a:buClr>
                <a:schemeClr val="dk1"/>
              </a:buClr>
              <a:buSzPts val="800"/>
              <a:buNone/>
            </a:pPr>
            <a:endParaRPr sz="800"/>
          </a:p>
          <a:p>
            <a:pPr marL="342900" lvl="0" indent="-228600" algn="l" rtl="0">
              <a:lnSpc>
                <a:spcPct val="110000"/>
              </a:lnSpc>
              <a:spcBef>
                <a:spcPts val="1000"/>
              </a:spcBef>
              <a:spcAft>
                <a:spcPts val="0"/>
              </a:spcAft>
              <a:buClr>
                <a:schemeClr val="dk1"/>
              </a:buClr>
              <a:buSzPts val="2800"/>
              <a:buChar char="•"/>
            </a:pPr>
            <a:r>
              <a:rPr lang="en-US" sz="2800"/>
              <a:t>Multiphasic</a:t>
            </a:r>
            <a:endParaRPr/>
          </a:p>
          <a:p>
            <a:pPr marL="800100" lvl="1" indent="-228600" algn="l" rtl="0">
              <a:lnSpc>
                <a:spcPct val="90000"/>
              </a:lnSpc>
              <a:spcBef>
                <a:spcPts val="1100"/>
              </a:spcBef>
              <a:spcAft>
                <a:spcPts val="0"/>
              </a:spcAft>
              <a:buClr>
                <a:schemeClr val="dk1"/>
              </a:buClr>
              <a:buSzPts val="2400"/>
              <a:buChar char="•"/>
            </a:pPr>
            <a:r>
              <a:rPr lang="en-US"/>
              <a:t>Biphasic</a:t>
            </a:r>
            <a:endParaRPr/>
          </a:p>
          <a:p>
            <a:pPr marL="800100" lvl="1" indent="-228600" algn="l" rtl="0">
              <a:lnSpc>
                <a:spcPct val="90000"/>
              </a:lnSpc>
              <a:spcBef>
                <a:spcPts val="500"/>
              </a:spcBef>
              <a:spcAft>
                <a:spcPts val="0"/>
              </a:spcAft>
              <a:buClr>
                <a:schemeClr val="dk1"/>
              </a:buClr>
              <a:buSzPts val="2400"/>
              <a:buChar char="•"/>
            </a:pPr>
            <a:r>
              <a:rPr lang="en-US"/>
              <a:t>Triphasic</a:t>
            </a:r>
            <a:endParaRPr/>
          </a:p>
          <a:p>
            <a:pPr marL="800100" lvl="1" indent="-228600" algn="l" rtl="0">
              <a:lnSpc>
                <a:spcPct val="90000"/>
              </a:lnSpc>
              <a:spcBef>
                <a:spcPts val="500"/>
              </a:spcBef>
              <a:spcAft>
                <a:spcPts val="0"/>
              </a:spcAft>
              <a:buClr>
                <a:schemeClr val="dk1"/>
              </a:buClr>
              <a:buSzPts val="2400"/>
              <a:buChar char="•"/>
            </a:pPr>
            <a:r>
              <a:rPr lang="en-US"/>
              <a:t>Multiphasic</a:t>
            </a:r>
            <a:endParaRPr/>
          </a:p>
          <a:p>
            <a:pPr marL="800100" lvl="1" indent="-228600" algn="l" rtl="0">
              <a:lnSpc>
                <a:spcPct val="90000"/>
              </a:lnSpc>
              <a:spcBef>
                <a:spcPts val="500"/>
              </a:spcBef>
              <a:spcAft>
                <a:spcPts val="0"/>
              </a:spcAft>
              <a:buClr>
                <a:schemeClr val="dk1"/>
              </a:buClr>
              <a:buSzPts val="2400"/>
              <a:buChar char="•"/>
            </a:pPr>
            <a:r>
              <a:rPr lang="en-US"/>
              <a:t>Endless options!</a:t>
            </a:r>
            <a:endParaRPr/>
          </a:p>
          <a:p>
            <a:pPr marL="800100" lvl="1" indent="-177800" algn="l" rtl="0">
              <a:lnSpc>
                <a:spcPct val="90000"/>
              </a:lnSpc>
              <a:spcBef>
                <a:spcPts val="500"/>
              </a:spcBef>
              <a:spcAft>
                <a:spcPts val="0"/>
              </a:spcAft>
              <a:buClr>
                <a:schemeClr val="dk1"/>
              </a:buClr>
              <a:buSzPts val="800"/>
              <a:buNone/>
            </a:pPr>
            <a:endParaRPr sz="800"/>
          </a:p>
          <a:p>
            <a:pPr marL="342900" lvl="0" indent="-228600" algn="l" rtl="0">
              <a:lnSpc>
                <a:spcPct val="128333"/>
              </a:lnSpc>
              <a:spcBef>
                <a:spcPts val="1000"/>
              </a:spcBef>
              <a:spcAft>
                <a:spcPts val="0"/>
              </a:spcAft>
              <a:buClr>
                <a:schemeClr val="dk1"/>
              </a:buClr>
              <a:buSzPts val="2400"/>
              <a:buChar char="•"/>
            </a:pPr>
            <a:r>
              <a:rPr lang="en-US" sz="2400"/>
              <a:t>Take home point: it does not matter</a:t>
            </a:r>
            <a:endParaRPr/>
          </a:p>
          <a:p>
            <a:pPr marL="800100" lvl="1" indent="-203200" algn="l" rtl="0">
              <a:lnSpc>
                <a:spcPct val="90000"/>
              </a:lnSpc>
              <a:spcBef>
                <a:spcPts val="1100"/>
              </a:spcBef>
              <a:spcAft>
                <a:spcPts val="0"/>
              </a:spcAft>
              <a:buClr>
                <a:schemeClr val="dk1"/>
              </a:buClr>
              <a:buSzPts val="400"/>
              <a:buNone/>
            </a:pPr>
            <a:endParaRPr sz="400"/>
          </a:p>
          <a:p>
            <a:pPr marL="342900" lvl="0" indent="-76200" algn="l" rtl="0">
              <a:lnSpc>
                <a:spcPct val="128333"/>
              </a:lnSpc>
              <a:spcBef>
                <a:spcPts val="1000"/>
              </a:spcBef>
              <a:spcAft>
                <a:spcPts val="0"/>
              </a:spcAft>
              <a:buClr>
                <a:schemeClr val="dk1"/>
              </a:buClr>
              <a:buSzPts val="2400"/>
              <a:buNone/>
            </a:pPr>
            <a:endParaRPr sz="2400"/>
          </a:p>
          <a:p>
            <a:pPr marL="342900" lvl="0" indent="-101600" algn="l" rtl="0">
              <a:lnSpc>
                <a:spcPct val="154000"/>
              </a:lnSpc>
              <a:spcBef>
                <a:spcPts val="1600"/>
              </a:spcBef>
              <a:spcAft>
                <a:spcPts val="0"/>
              </a:spcAft>
              <a:buClr>
                <a:schemeClr val="dk1"/>
              </a:buClr>
              <a:buSzPts val="2000"/>
              <a:buNone/>
            </a:pPr>
            <a:endParaRPr/>
          </a:p>
        </p:txBody>
      </p:sp>
      <p:sp>
        <p:nvSpPr>
          <p:cNvPr id="141" name="Google Shape;141;p9"/>
          <p:cNvSpPr/>
          <p:nvPr/>
        </p:nvSpPr>
        <p:spPr>
          <a:xfrm>
            <a:off x="380572" y="5355447"/>
            <a:ext cx="5071961" cy="703050"/>
          </a:xfrm>
          <a:prstGeom prst="rect">
            <a:avLst/>
          </a:prstGeom>
          <a:noFill/>
          <a:ln w="254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0"/>
          <p:cNvSpPr txBox="1">
            <a:spLocks noGrp="1"/>
          </p:cNvSpPr>
          <p:nvPr>
            <p:ph type="title"/>
          </p:nvPr>
        </p:nvSpPr>
        <p:spPr>
          <a:xfrm>
            <a:off x="364389" y="526072"/>
            <a:ext cx="11416278" cy="87190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6000"/>
              <a:buFont typeface="Calibri"/>
              <a:buNone/>
            </a:pPr>
            <a:r>
              <a:rPr lang="en-US" sz="6000"/>
              <a:t>Regimens</a:t>
            </a:r>
            <a:endParaRPr/>
          </a:p>
        </p:txBody>
      </p:sp>
      <p:sp>
        <p:nvSpPr>
          <p:cNvPr id="148" name="Google Shape;148;p10"/>
          <p:cNvSpPr txBox="1">
            <a:spLocks noGrp="1"/>
          </p:cNvSpPr>
          <p:nvPr>
            <p:ph type="ftr" idx="11"/>
          </p:nvPr>
        </p:nvSpPr>
        <p:spPr>
          <a:xfrm>
            <a:off x="380572" y="6452244"/>
            <a:ext cx="2410752" cy="273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B5B4B4"/>
              </a:solidFill>
            </a:endParaRPr>
          </a:p>
        </p:txBody>
      </p:sp>
      <p:sp>
        <p:nvSpPr>
          <p:cNvPr id="149" name="Google Shape;149;p10"/>
          <p:cNvSpPr txBox="1"/>
          <p:nvPr/>
        </p:nvSpPr>
        <p:spPr>
          <a:xfrm>
            <a:off x="1744133" y="1947332"/>
            <a:ext cx="3301999" cy="769441"/>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alibri"/>
                <a:ea typeface="Calibri"/>
                <a:cs typeface="Calibri"/>
                <a:sym typeface="Calibri"/>
              </a:rPr>
              <a:t>Cyclic</a:t>
            </a:r>
            <a:endParaRPr/>
          </a:p>
        </p:txBody>
      </p:sp>
      <p:sp>
        <p:nvSpPr>
          <p:cNvPr id="150" name="Google Shape;150;p10"/>
          <p:cNvSpPr txBox="1"/>
          <p:nvPr/>
        </p:nvSpPr>
        <p:spPr>
          <a:xfrm>
            <a:off x="7078134" y="1947332"/>
            <a:ext cx="3335867" cy="769441"/>
          </a:xfrm>
          <a:prstGeom prst="rect">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a:solidFill>
                  <a:schemeClr val="dk1"/>
                </a:solidFill>
                <a:latin typeface="Calibri"/>
                <a:ea typeface="Calibri"/>
                <a:cs typeface="Calibri"/>
                <a:sym typeface="Calibri"/>
              </a:rPr>
              <a:t>Extended</a:t>
            </a:r>
            <a:endParaRPr/>
          </a:p>
        </p:txBody>
      </p:sp>
      <p:sp>
        <p:nvSpPr>
          <p:cNvPr id="151" name="Google Shape;151;p10"/>
          <p:cNvSpPr/>
          <p:nvPr/>
        </p:nvSpPr>
        <p:spPr>
          <a:xfrm>
            <a:off x="1653682" y="3759196"/>
            <a:ext cx="1337733" cy="1100669"/>
          </a:xfrm>
          <a:prstGeom prst="rect">
            <a:avLst/>
          </a:prstGeom>
          <a:noFill/>
          <a:ln w="254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21/7</a:t>
            </a:r>
            <a:endParaRPr/>
          </a:p>
        </p:txBody>
      </p:sp>
      <p:sp>
        <p:nvSpPr>
          <p:cNvPr id="152" name="Google Shape;152;p10"/>
          <p:cNvSpPr/>
          <p:nvPr/>
        </p:nvSpPr>
        <p:spPr>
          <a:xfrm>
            <a:off x="3657601" y="3776129"/>
            <a:ext cx="1337733" cy="1100667"/>
          </a:xfrm>
          <a:prstGeom prst="rect">
            <a:avLst/>
          </a:prstGeom>
          <a:noFill/>
          <a:ln w="254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24/4</a:t>
            </a:r>
            <a:endParaRPr/>
          </a:p>
        </p:txBody>
      </p:sp>
      <p:sp>
        <p:nvSpPr>
          <p:cNvPr id="153" name="Google Shape;153;p10"/>
          <p:cNvSpPr/>
          <p:nvPr/>
        </p:nvSpPr>
        <p:spPr>
          <a:xfrm>
            <a:off x="5909734" y="3759200"/>
            <a:ext cx="1524000" cy="1100667"/>
          </a:xfrm>
          <a:prstGeom prst="rect">
            <a:avLst/>
          </a:prstGeom>
          <a:noFill/>
          <a:ln w="254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Tricycle</a:t>
            </a:r>
            <a:endParaRPr/>
          </a:p>
        </p:txBody>
      </p:sp>
      <p:sp>
        <p:nvSpPr>
          <p:cNvPr id="154" name="Google Shape;154;p10"/>
          <p:cNvSpPr/>
          <p:nvPr/>
        </p:nvSpPr>
        <p:spPr>
          <a:xfrm>
            <a:off x="7924800" y="3776129"/>
            <a:ext cx="1879600" cy="1100667"/>
          </a:xfrm>
          <a:prstGeom prst="rect">
            <a:avLst/>
          </a:prstGeom>
          <a:noFill/>
          <a:ln w="254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Continuous</a:t>
            </a:r>
            <a:endParaRPr/>
          </a:p>
        </p:txBody>
      </p:sp>
      <p:sp>
        <p:nvSpPr>
          <p:cNvPr id="155" name="Google Shape;155;p10"/>
          <p:cNvSpPr/>
          <p:nvPr/>
        </p:nvSpPr>
        <p:spPr>
          <a:xfrm>
            <a:off x="10295467" y="3759198"/>
            <a:ext cx="1485200" cy="1100667"/>
          </a:xfrm>
          <a:prstGeom prst="rect">
            <a:avLst/>
          </a:prstGeom>
          <a:noFill/>
          <a:ln w="25400" cap="flat" cmpd="sng">
            <a:solidFill>
              <a:srgbClr val="3A485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Calibri"/>
                <a:ea typeface="Calibri"/>
                <a:cs typeface="Calibri"/>
                <a:sym typeface="Calibri"/>
              </a:rPr>
              <a:t>Flexible</a:t>
            </a:r>
            <a:endParaRPr/>
          </a:p>
        </p:txBody>
      </p:sp>
      <p:cxnSp>
        <p:nvCxnSpPr>
          <p:cNvPr id="156" name="Google Shape;156;p10"/>
          <p:cNvCxnSpPr/>
          <p:nvPr/>
        </p:nvCxnSpPr>
        <p:spPr>
          <a:xfrm flipH="1">
            <a:off x="2748774" y="2908299"/>
            <a:ext cx="485282" cy="609600"/>
          </a:xfrm>
          <a:prstGeom prst="straightConnector1">
            <a:avLst/>
          </a:prstGeom>
          <a:noFill/>
          <a:ln w="12700" cap="flat" cmpd="sng">
            <a:solidFill>
              <a:srgbClr val="FFEFC1"/>
            </a:solidFill>
            <a:prstDash val="solid"/>
            <a:miter lim="800000"/>
            <a:headEnd type="none" w="sm" len="sm"/>
            <a:tailEnd type="triangle" w="med" len="med"/>
          </a:ln>
        </p:spPr>
      </p:cxnSp>
      <p:cxnSp>
        <p:nvCxnSpPr>
          <p:cNvPr id="157" name="Google Shape;157;p10"/>
          <p:cNvCxnSpPr/>
          <p:nvPr/>
        </p:nvCxnSpPr>
        <p:spPr>
          <a:xfrm>
            <a:off x="3674957" y="2908299"/>
            <a:ext cx="524510" cy="609600"/>
          </a:xfrm>
          <a:prstGeom prst="straightConnector1">
            <a:avLst/>
          </a:prstGeom>
          <a:noFill/>
          <a:ln w="12700" cap="flat" cmpd="sng">
            <a:solidFill>
              <a:srgbClr val="FFEFC1"/>
            </a:solidFill>
            <a:prstDash val="solid"/>
            <a:miter lim="800000"/>
            <a:headEnd type="none" w="sm" len="sm"/>
            <a:tailEnd type="triangle" w="med" len="med"/>
          </a:ln>
        </p:spPr>
      </p:cxnSp>
      <p:cxnSp>
        <p:nvCxnSpPr>
          <p:cNvPr id="158" name="Google Shape;158;p10"/>
          <p:cNvCxnSpPr/>
          <p:nvPr/>
        </p:nvCxnSpPr>
        <p:spPr>
          <a:xfrm flipH="1">
            <a:off x="6835493" y="2941651"/>
            <a:ext cx="485282" cy="609600"/>
          </a:xfrm>
          <a:prstGeom prst="straightConnector1">
            <a:avLst/>
          </a:prstGeom>
          <a:noFill/>
          <a:ln w="12700" cap="flat" cmpd="sng">
            <a:solidFill>
              <a:srgbClr val="FFEFC1"/>
            </a:solidFill>
            <a:prstDash val="solid"/>
            <a:miter lim="800000"/>
            <a:headEnd type="none" w="sm" len="sm"/>
            <a:tailEnd type="triangle" w="med" len="med"/>
          </a:ln>
        </p:spPr>
      </p:cxnSp>
      <p:cxnSp>
        <p:nvCxnSpPr>
          <p:cNvPr id="159" name="Google Shape;159;p10"/>
          <p:cNvCxnSpPr/>
          <p:nvPr/>
        </p:nvCxnSpPr>
        <p:spPr>
          <a:xfrm>
            <a:off x="8856133" y="2941651"/>
            <a:ext cx="0" cy="642952"/>
          </a:xfrm>
          <a:prstGeom prst="straightConnector1">
            <a:avLst/>
          </a:prstGeom>
          <a:noFill/>
          <a:ln w="12700" cap="flat" cmpd="sng">
            <a:solidFill>
              <a:srgbClr val="FFEFC1"/>
            </a:solidFill>
            <a:prstDash val="solid"/>
            <a:miter lim="800000"/>
            <a:headEnd type="none" w="sm" len="sm"/>
            <a:tailEnd type="triangle" w="med" len="med"/>
          </a:ln>
        </p:spPr>
      </p:cxnSp>
      <p:cxnSp>
        <p:nvCxnSpPr>
          <p:cNvPr id="160" name="Google Shape;160;p10"/>
          <p:cNvCxnSpPr/>
          <p:nvPr/>
        </p:nvCxnSpPr>
        <p:spPr>
          <a:xfrm>
            <a:off x="10227735" y="2924975"/>
            <a:ext cx="575732" cy="626276"/>
          </a:xfrm>
          <a:prstGeom prst="straightConnector1">
            <a:avLst/>
          </a:prstGeom>
          <a:noFill/>
          <a:ln w="12700" cap="flat" cmpd="sng">
            <a:solidFill>
              <a:srgbClr val="FFEFC1"/>
            </a:solidFill>
            <a:prstDash val="solid"/>
            <a:miter lim="800000"/>
            <a:headEnd type="none" w="sm" len="sm"/>
            <a:tailEnd type="triangle" w="med" len="med"/>
          </a:ln>
        </p:spPr>
      </p:cxnSp>
      <p:sp>
        <p:nvSpPr>
          <p:cNvPr id="161" name="Google Shape;161;p10"/>
          <p:cNvSpPr/>
          <p:nvPr/>
        </p:nvSpPr>
        <p:spPr>
          <a:xfrm>
            <a:off x="3410739" y="3499139"/>
            <a:ext cx="1889396" cy="1719976"/>
          </a:xfrm>
          <a:prstGeom prst="ellipse">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2" name="Google Shape;162;p10"/>
          <p:cNvSpPr/>
          <p:nvPr/>
        </p:nvSpPr>
        <p:spPr>
          <a:xfrm rot="5400000">
            <a:off x="8618415" y="2866533"/>
            <a:ext cx="492369" cy="5190979"/>
          </a:xfrm>
          <a:prstGeom prst="rightBrace">
            <a:avLst>
              <a:gd name="adj1" fmla="val 54047"/>
              <a:gd name="adj2" fmla="val 50271"/>
            </a:avLst>
          </a:prstGeom>
          <a:noFill/>
          <a:ln w="254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6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urple Highlight Theme">
  <a:themeElements>
    <a:clrScheme name="Custom 11">
      <a:dk1>
        <a:srgbClr val="FFFFFF"/>
      </a:dk1>
      <a:lt1>
        <a:srgbClr val="2E2061"/>
      </a:lt1>
      <a:dk2>
        <a:srgbClr val="333C47"/>
      </a:dk2>
      <a:lt2>
        <a:srgbClr val="333F50"/>
      </a:lt2>
      <a:accent1>
        <a:srgbClr val="50637C"/>
      </a:accent1>
      <a:accent2>
        <a:srgbClr val="34246C"/>
      </a:accent2>
      <a:accent3>
        <a:srgbClr val="6C2B69"/>
      </a:accent3>
      <a:accent4>
        <a:srgbClr val="FFD966"/>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3866</Words>
  <Application>Microsoft Office PowerPoint</Application>
  <PresentationFormat>Widescreen</PresentationFormat>
  <Paragraphs>367</Paragraphs>
  <Slides>23</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Lucida Grande</vt:lpstr>
      <vt:lpstr>Calibri</vt:lpstr>
      <vt:lpstr>Uni Sans Regular</vt:lpstr>
      <vt:lpstr>Open Sans</vt:lpstr>
      <vt:lpstr>Encode Sans Normal Black</vt:lpstr>
      <vt:lpstr>Purple Highlight Theme</vt:lpstr>
      <vt:lpstr>PowerPoint Presentation</vt:lpstr>
      <vt:lpstr>PowerPoint Presentation</vt:lpstr>
      <vt:lpstr>PowerPoint Presentation</vt:lpstr>
      <vt:lpstr>Hormonal Contraception</vt:lpstr>
      <vt:lpstr>Progestin</vt:lpstr>
      <vt:lpstr>Estrogen</vt:lpstr>
      <vt:lpstr>A word on pharmacodynamics</vt:lpstr>
      <vt:lpstr>Monophasic vs multiphasic</vt:lpstr>
      <vt:lpstr>Regimens</vt:lpstr>
      <vt:lpstr>Choosing which pill</vt:lpstr>
      <vt:lpstr>New Oral Contraceptives</vt:lpstr>
      <vt:lpstr>Drospirenone 3 mg + Ethinyl Estradiol 0.02 mg</vt:lpstr>
      <vt:lpstr>“Traditional” Progestin-only pill</vt:lpstr>
      <vt:lpstr>Drospirenone 4 mg</vt:lpstr>
      <vt:lpstr>PowerPoint Presentation</vt:lpstr>
      <vt:lpstr>Similarities and differences between contraceptive rings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Heinlein</dc:creator>
  <cp:lastModifiedBy>Sarah W. Prager</cp:lastModifiedBy>
  <cp:revision>16</cp:revision>
  <dcterms:created xsi:type="dcterms:W3CDTF">2018-05-24T22:44:14Z</dcterms:created>
  <dcterms:modified xsi:type="dcterms:W3CDTF">2021-01-20T04:30:14Z</dcterms:modified>
</cp:coreProperties>
</file>